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83"/>
  </p:notesMasterIdLst>
  <p:sldIdLst>
    <p:sldId id="258" r:id="rId2"/>
    <p:sldId id="257" r:id="rId3"/>
    <p:sldId id="259" r:id="rId4"/>
    <p:sldId id="315" r:id="rId5"/>
    <p:sldId id="260" r:id="rId6"/>
    <p:sldId id="340" r:id="rId7"/>
    <p:sldId id="339" r:id="rId8"/>
    <p:sldId id="341" r:id="rId9"/>
    <p:sldId id="362" r:id="rId10"/>
    <p:sldId id="363" r:id="rId11"/>
    <p:sldId id="364" r:id="rId12"/>
    <p:sldId id="365" r:id="rId13"/>
    <p:sldId id="366" r:id="rId14"/>
    <p:sldId id="367" r:id="rId15"/>
    <p:sldId id="368" r:id="rId16"/>
    <p:sldId id="369" r:id="rId17"/>
    <p:sldId id="370" r:id="rId18"/>
    <p:sldId id="342" r:id="rId19"/>
    <p:sldId id="343" r:id="rId20"/>
    <p:sldId id="344" r:id="rId21"/>
    <p:sldId id="345" r:id="rId22"/>
    <p:sldId id="371" r:id="rId23"/>
    <p:sldId id="372" r:id="rId24"/>
    <p:sldId id="376" r:id="rId25"/>
    <p:sldId id="377" r:id="rId26"/>
    <p:sldId id="373" r:id="rId27"/>
    <p:sldId id="378" r:id="rId28"/>
    <p:sldId id="374" r:id="rId29"/>
    <p:sldId id="379" r:id="rId30"/>
    <p:sldId id="375" r:id="rId31"/>
    <p:sldId id="380" r:id="rId32"/>
    <p:sldId id="346" r:id="rId33"/>
    <p:sldId id="347" r:id="rId34"/>
    <p:sldId id="348" r:id="rId35"/>
    <p:sldId id="349" r:id="rId36"/>
    <p:sldId id="381" r:id="rId37"/>
    <p:sldId id="382" r:id="rId38"/>
    <p:sldId id="383" r:id="rId39"/>
    <p:sldId id="384" r:id="rId40"/>
    <p:sldId id="385" r:id="rId41"/>
    <p:sldId id="386" r:id="rId42"/>
    <p:sldId id="391" r:id="rId43"/>
    <p:sldId id="387" r:id="rId44"/>
    <p:sldId id="388" r:id="rId45"/>
    <p:sldId id="389" r:id="rId46"/>
    <p:sldId id="390" r:id="rId47"/>
    <p:sldId id="392" r:id="rId48"/>
    <p:sldId id="350" r:id="rId49"/>
    <p:sldId id="351" r:id="rId50"/>
    <p:sldId id="352" r:id="rId51"/>
    <p:sldId id="353" r:id="rId52"/>
    <p:sldId id="393" r:id="rId53"/>
    <p:sldId id="394" r:id="rId54"/>
    <p:sldId id="395" r:id="rId55"/>
    <p:sldId id="396" r:id="rId56"/>
    <p:sldId id="397" r:id="rId57"/>
    <p:sldId id="398" r:id="rId58"/>
    <p:sldId id="399" r:id="rId59"/>
    <p:sldId id="400" r:id="rId60"/>
    <p:sldId id="401" r:id="rId61"/>
    <p:sldId id="354" r:id="rId62"/>
    <p:sldId id="355" r:id="rId63"/>
    <p:sldId id="356" r:id="rId64"/>
    <p:sldId id="357" r:id="rId65"/>
    <p:sldId id="402" r:id="rId66"/>
    <p:sldId id="403" r:id="rId67"/>
    <p:sldId id="404" r:id="rId68"/>
    <p:sldId id="405" r:id="rId69"/>
    <p:sldId id="407" r:id="rId70"/>
    <p:sldId id="406" r:id="rId71"/>
    <p:sldId id="358" r:id="rId72"/>
    <p:sldId id="359" r:id="rId73"/>
    <p:sldId id="360" r:id="rId74"/>
    <p:sldId id="361" r:id="rId75"/>
    <p:sldId id="408" r:id="rId76"/>
    <p:sldId id="409" r:id="rId77"/>
    <p:sldId id="410" r:id="rId78"/>
    <p:sldId id="411" r:id="rId79"/>
    <p:sldId id="412" r:id="rId80"/>
    <p:sldId id="413" r:id="rId81"/>
    <p:sldId id="414" r:id="rId8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583" autoAdjust="0"/>
    <p:restoredTop sz="92430" autoAdjust="0"/>
  </p:normalViewPr>
  <p:slideViewPr>
    <p:cSldViewPr>
      <p:cViewPr varScale="1">
        <p:scale>
          <a:sx n="68" d="100"/>
          <a:sy n="68" d="100"/>
        </p:scale>
        <p:origin x="1110"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2DBD26-2DAD-40A2-9048-BFA5820407FC}" type="datetimeFigureOut">
              <a:rPr lang="en-US" smtClean="0"/>
              <a:pPr/>
              <a:t>11/14/2017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412C51-05F9-4138-9A0E-805C79E7590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20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34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50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100"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51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63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73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9D7F2283-1834-4451-B17C-CDE3CBC6E86F}" type="datetimeFigureOut">
              <a:rPr lang="en-US" smtClean="0"/>
              <a:pPr/>
              <a:t>11/14/2017</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A5639B6F-795D-4F24-B5E9-4944799A7FE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D7F2283-1834-4451-B17C-CDE3CBC6E86F}" type="datetimeFigureOut">
              <a:rPr lang="en-US" smtClean="0"/>
              <a:pPr/>
              <a:t>11/14/2017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639B6F-795D-4F24-B5E9-4944799A7FE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D7F2283-1834-4451-B17C-CDE3CBC6E86F}" type="datetimeFigureOut">
              <a:rPr lang="en-US" smtClean="0"/>
              <a:pPr/>
              <a:t>11/14/2017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639B6F-795D-4F24-B5E9-4944799A7FE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D7F2283-1834-4451-B17C-CDE3CBC6E86F}" type="datetimeFigureOut">
              <a:rPr lang="en-US" smtClean="0"/>
              <a:pPr/>
              <a:t>11/14/2017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639B6F-795D-4F24-B5E9-4944799A7FE2}" type="slidenum">
              <a:rPr lang="en-US" smtClean="0"/>
              <a:pPr/>
              <a:t>‹#›</a:t>
            </a:fld>
            <a:endParaRPr lang="en-US"/>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D7F2283-1834-4451-B17C-CDE3CBC6E86F}" type="datetimeFigureOut">
              <a:rPr lang="en-US" smtClean="0"/>
              <a:pPr/>
              <a:t>11/14/2017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639B6F-795D-4F24-B5E9-4944799A7FE2}"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D7F2283-1834-4451-B17C-CDE3CBC6E86F}" type="datetimeFigureOut">
              <a:rPr lang="en-US" smtClean="0"/>
              <a:pPr/>
              <a:t>11/14/2017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639B6F-795D-4F24-B5E9-4944799A7FE2}" type="slidenum">
              <a:rPr lang="en-US" smtClean="0"/>
              <a:pPr/>
              <a:t>‹#›</a:t>
            </a:fld>
            <a:endParaRPr lang="en-US"/>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D7F2283-1834-4451-B17C-CDE3CBC6E86F}" type="datetimeFigureOut">
              <a:rPr lang="en-US" smtClean="0"/>
              <a:pPr/>
              <a:t>11/14/2017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639B6F-795D-4F24-B5E9-4944799A7FE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D7F2283-1834-4451-B17C-CDE3CBC6E86F}" type="datetimeFigureOut">
              <a:rPr lang="en-US" smtClean="0"/>
              <a:pPr/>
              <a:t>11/14/2017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639B6F-795D-4F24-B5E9-4944799A7FE2}" type="slidenum">
              <a:rPr lang="en-US" smtClean="0"/>
              <a:pPr/>
              <a:t>‹#›</a:t>
            </a:fld>
            <a:endParaRPr lang="en-US"/>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7F2283-1834-4451-B17C-CDE3CBC6E86F}" type="datetimeFigureOut">
              <a:rPr lang="en-US" smtClean="0"/>
              <a:pPr/>
              <a:t>11/14/2017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639B6F-795D-4F24-B5E9-4944799A7FE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9D7F2283-1834-4451-B17C-CDE3CBC6E86F}" type="datetimeFigureOut">
              <a:rPr lang="en-US" smtClean="0"/>
              <a:pPr/>
              <a:t>11/14/2017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639B6F-795D-4F24-B5E9-4944799A7FE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9D7F2283-1834-4451-B17C-CDE3CBC6E86F}" type="datetimeFigureOut">
              <a:rPr lang="en-US" smtClean="0"/>
              <a:pPr/>
              <a:t>11/14/2017</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A5639B6F-795D-4F24-B5E9-4944799A7FE2}"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9D7F2283-1834-4451-B17C-CDE3CBC6E86F}" type="datetimeFigureOut">
              <a:rPr lang="en-US" smtClean="0"/>
              <a:pPr/>
              <a:t>11/14/2017</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A5639B6F-795D-4F24-B5E9-4944799A7FE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28600" y="762000"/>
            <a:ext cx="3733800" cy="2362200"/>
          </a:xfrm>
          <a:prstGeom prst="rect">
            <a:avLst/>
          </a:prstGeom>
          <a:solidFill>
            <a:schemeClr val="accent1"/>
          </a:solidFill>
          <a:effectLst>
            <a:outerShdw blurRad="50800" dist="38100" dir="2700000" algn="tl" rotWithShape="0">
              <a:prstClr val="black">
                <a:alpha val="40000"/>
              </a:prstClr>
            </a:outerShdw>
          </a:effectLst>
          <a:scene3d>
            <a:camera prst="perspectiveRight"/>
            <a:lightRig rig="soft" dir="b">
              <a:rot lat="0" lon="0" rev="0"/>
            </a:lightRig>
          </a:scene3d>
          <a:sp3d prstMaterial="dkEdge">
            <a:bevelT w="63500" h="63500"/>
            <a:contourClr>
              <a:schemeClr val="dk1"/>
            </a:contourClr>
          </a:sp3d>
        </p:spPr>
        <p:style>
          <a:lnRef idx="0">
            <a:schemeClr val="dk1"/>
          </a:lnRef>
          <a:fillRef idx="3">
            <a:schemeClr val="dk1"/>
          </a:fillRef>
          <a:effectRef idx="3">
            <a:schemeClr val="dk1"/>
          </a:effectRef>
          <a:fontRef idx="minor">
            <a:schemeClr val="lt1"/>
          </a:fontRef>
        </p:style>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u="sng" strike="noStrike" kern="1200" normalizeH="0" baseline="0" noProof="0" dirty="0" smtClean="0">
                <a:solidFill>
                  <a:schemeClr val="bg1"/>
                </a:solidFill>
                <a:uLnTx/>
                <a:uFillTx/>
                <a:latin typeface="Times New Roman" pitchFamily="18" charset="0"/>
                <a:ea typeface="Times New Roman" pitchFamily="18" charset="0"/>
                <a:cs typeface="Times New Roman" pitchFamily="18" charset="0"/>
              </a:rPr>
              <a:t>Unit 3</a:t>
            </a:r>
            <a:r>
              <a:rPr kumimoji="0" lang="en-US" sz="4400" b="1" u="none" strike="noStrike" kern="1200" normalizeH="0" baseline="0" noProof="0" dirty="0" smtClean="0">
                <a:solidFill>
                  <a:schemeClr val="bg1"/>
                </a:solidFill>
                <a:uLnTx/>
                <a:uFillTx/>
                <a:latin typeface="Times New Roman" pitchFamily="18" charset="0"/>
                <a:ea typeface="Times New Roman" pitchFamily="18" charset="0"/>
                <a:cs typeface="Times New Roman" pitchFamily="18" charset="0"/>
              </a:rPr>
              <a:t>  </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noProof="0" dirty="0" smtClean="0">
                <a:solidFill>
                  <a:schemeClr val="bg1"/>
                </a:solidFill>
                <a:latin typeface="Times New Roman" pitchFamily="18" charset="0"/>
                <a:ea typeface="+mj-ea"/>
                <a:cs typeface="Times New Roman" pitchFamily="18" charset="0"/>
              </a:rPr>
              <a:t>Constitutional Change</a:t>
            </a:r>
            <a:endParaRPr kumimoji="0" lang="en-US" sz="3300" b="1" i="0" u="none" strike="noStrike" kern="1200" normalizeH="0" baseline="0" noProof="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uLnTx/>
              <a:uFillTx/>
              <a:latin typeface="+mj-lt"/>
              <a:ea typeface="+mj-ea"/>
              <a:cs typeface="+mj-cs"/>
            </a:endParaRPr>
          </a:p>
        </p:txBody>
      </p:sp>
      <p:pic>
        <p:nvPicPr>
          <p:cNvPr id="5122" name="Picture 2"/>
          <p:cNvPicPr>
            <a:picLocks noChangeAspect="1" noChangeArrowheads="1"/>
          </p:cNvPicPr>
          <p:nvPr/>
        </p:nvPicPr>
        <p:blipFill>
          <a:blip r:embed="rId2" cstate="print"/>
          <a:srcRect/>
          <a:stretch>
            <a:fillRect/>
          </a:stretch>
        </p:blipFill>
        <p:spPr bwMode="auto">
          <a:xfrm>
            <a:off x="4316465" y="0"/>
            <a:ext cx="4827535" cy="6858000"/>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524000"/>
            <a:ext cx="7086600" cy="4724400"/>
          </a:xfrm>
        </p:spPr>
        <p:txBody>
          <a:bodyPr>
            <a:normAutofit/>
          </a:bodyPr>
          <a:lstStyle/>
          <a:p>
            <a:r>
              <a:rPr lang="en-US" dirty="0" smtClean="0"/>
              <a:t>Bill of Rights (1791)</a:t>
            </a:r>
          </a:p>
          <a:p>
            <a:pPr lvl="1"/>
            <a:r>
              <a:rPr lang="en-US" dirty="0" smtClean="0"/>
              <a:t>First 10 Amendments protect basic rights and liberties</a:t>
            </a:r>
          </a:p>
          <a:p>
            <a:r>
              <a:rPr lang="en-US" dirty="0" smtClean="0"/>
              <a:t>Fundamental Changes</a:t>
            </a:r>
          </a:p>
          <a:p>
            <a:pPr lvl="1"/>
            <a:r>
              <a:rPr lang="en-US" dirty="0" smtClean="0"/>
              <a:t>13</a:t>
            </a:r>
            <a:r>
              <a:rPr lang="en-US" baseline="30000" dirty="0" smtClean="0"/>
              <a:t>th</a:t>
            </a:r>
            <a:r>
              <a:rPr lang="en-US" dirty="0" smtClean="0"/>
              <a:t> &amp; 14</a:t>
            </a:r>
            <a:r>
              <a:rPr lang="en-US" baseline="30000" dirty="0" smtClean="0"/>
              <a:t>th</a:t>
            </a:r>
            <a:r>
              <a:rPr lang="en-US" dirty="0" smtClean="0"/>
              <a:t> resulted from Civil War and resolved issues not settled at Constitutional Convention</a:t>
            </a:r>
          </a:p>
          <a:p>
            <a:pPr lvl="2"/>
            <a:r>
              <a:rPr lang="en-US" dirty="0" smtClean="0"/>
              <a:t>Outlawed slavery</a:t>
            </a:r>
          </a:p>
          <a:p>
            <a:pPr lvl="2"/>
            <a:r>
              <a:rPr lang="en-US" dirty="0" smtClean="0"/>
              <a:t>defined citizenship</a:t>
            </a:r>
          </a:p>
          <a:p>
            <a:pPr lvl="2"/>
            <a:r>
              <a:rPr lang="en-US" dirty="0" smtClean="0"/>
              <a:t>imposed equal protection and due process requirements on states</a:t>
            </a:r>
          </a:p>
          <a:p>
            <a:pPr lvl="2"/>
            <a:r>
              <a:rPr lang="en-US" dirty="0" smtClean="0"/>
              <a:t>gave Congress more enforcement power </a:t>
            </a:r>
          </a:p>
          <a:p>
            <a:pPr>
              <a:buNone/>
            </a:pPr>
            <a:endParaRPr lang="en-US" dirty="0" smtClean="0"/>
          </a:p>
        </p:txBody>
      </p:sp>
      <p:sp>
        <p:nvSpPr>
          <p:cNvPr id="3" name="Title 2"/>
          <p:cNvSpPr>
            <a:spLocks noGrp="1"/>
          </p:cNvSpPr>
          <p:nvPr>
            <p:ph type="title"/>
          </p:nvPr>
        </p:nvSpPr>
        <p:spPr/>
        <p:txBody>
          <a:bodyPr>
            <a:normAutofit/>
          </a:bodyPr>
          <a:lstStyle/>
          <a:p>
            <a:r>
              <a:rPr lang="en-US" dirty="0" smtClean="0"/>
              <a:t>Types of Amendments</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7149312" y="4267200"/>
            <a:ext cx="1994687" cy="2590800"/>
          </a:xfrm>
          <a:prstGeom prst="rect">
            <a:avLst/>
          </a:prstGeom>
          <a:ln>
            <a:noFill/>
          </a:ln>
          <a:effectLst>
            <a:softEdge rad="112500"/>
          </a:effectLst>
        </p:spPr>
      </p:pic>
      <p:pic>
        <p:nvPicPr>
          <p:cNvPr id="1027" name="Picture 3"/>
          <p:cNvPicPr>
            <a:picLocks noChangeAspect="1" noChangeArrowheads="1"/>
          </p:cNvPicPr>
          <p:nvPr/>
        </p:nvPicPr>
        <p:blipFill>
          <a:blip r:embed="rId3" cstate="print"/>
          <a:srcRect/>
          <a:stretch>
            <a:fillRect/>
          </a:stretch>
        </p:blipFill>
        <p:spPr bwMode="auto">
          <a:xfrm>
            <a:off x="7086600" y="1371600"/>
            <a:ext cx="2057399" cy="2690813"/>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304800"/>
            <a:ext cx="5638800" cy="5943600"/>
          </a:xfrm>
        </p:spPr>
        <p:txBody>
          <a:bodyPr>
            <a:normAutofit/>
          </a:bodyPr>
          <a:lstStyle/>
          <a:p>
            <a:r>
              <a:rPr lang="en-US" dirty="0" smtClean="0"/>
              <a:t>Expansion of Suffrage</a:t>
            </a:r>
          </a:p>
          <a:p>
            <a:pPr lvl="1"/>
            <a:r>
              <a:rPr lang="en-US" dirty="0" smtClean="0"/>
              <a:t>15</a:t>
            </a:r>
            <a:r>
              <a:rPr lang="en-US" baseline="30000" dirty="0" smtClean="0"/>
              <a:t>th</a:t>
            </a:r>
            <a:r>
              <a:rPr lang="en-US" dirty="0" smtClean="0"/>
              <a:t>, 19</a:t>
            </a:r>
            <a:r>
              <a:rPr lang="en-US" baseline="30000" dirty="0" smtClean="0"/>
              <a:t>th</a:t>
            </a:r>
            <a:r>
              <a:rPr lang="en-US" dirty="0" smtClean="0"/>
              <a:t>, 24</a:t>
            </a:r>
            <a:r>
              <a:rPr lang="en-US" baseline="30000" dirty="0" smtClean="0"/>
              <a:t>th</a:t>
            </a:r>
            <a:r>
              <a:rPr lang="en-US" dirty="0" smtClean="0"/>
              <a:t>, and 26</a:t>
            </a:r>
            <a:r>
              <a:rPr lang="en-US" baseline="30000" dirty="0" smtClean="0"/>
              <a:t>th</a:t>
            </a:r>
            <a:r>
              <a:rPr lang="en-US" dirty="0" smtClean="0"/>
              <a:t> prohibit states from denying voting rights based on race, gender, age of persons of 18 or older, or failure to pay poll taxes</a:t>
            </a:r>
          </a:p>
          <a:p>
            <a:pPr lvl="1">
              <a:buNone/>
            </a:pPr>
            <a:endParaRPr lang="en-US" dirty="0" smtClean="0"/>
          </a:p>
          <a:p>
            <a:r>
              <a:rPr lang="en-US" dirty="0" smtClean="0"/>
              <a:t>Overturning Supreme Court Decisions</a:t>
            </a:r>
          </a:p>
          <a:p>
            <a:pPr lvl="1"/>
            <a:r>
              <a:rPr lang="en-US" dirty="0" smtClean="0"/>
              <a:t>11</a:t>
            </a:r>
            <a:r>
              <a:rPr lang="en-US" baseline="30000" dirty="0" smtClean="0"/>
              <a:t>th</a:t>
            </a:r>
            <a:r>
              <a:rPr lang="en-US" dirty="0" smtClean="0"/>
              <a:t> overturned improper expansion of federal court power</a:t>
            </a:r>
          </a:p>
          <a:p>
            <a:pPr lvl="1"/>
            <a:r>
              <a:rPr lang="en-US" dirty="0" smtClean="0"/>
              <a:t>16</a:t>
            </a:r>
            <a:r>
              <a:rPr lang="en-US" baseline="30000" dirty="0" smtClean="0"/>
              <a:t>th</a:t>
            </a:r>
            <a:r>
              <a:rPr lang="en-US" dirty="0" smtClean="0"/>
              <a:t> overturned decision that prevented Congress from passing an income tax</a:t>
            </a:r>
          </a:p>
          <a:p>
            <a:pPr lvl="1"/>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6806184" y="0"/>
            <a:ext cx="2337816" cy="2971800"/>
          </a:xfrm>
          <a:prstGeom prst="rect">
            <a:avLst/>
          </a:prstGeom>
          <a:ln>
            <a:noFill/>
          </a:ln>
          <a:effectLst>
            <a:softEdge rad="112500"/>
          </a:effectLst>
        </p:spPr>
      </p:pic>
      <p:pic>
        <p:nvPicPr>
          <p:cNvPr id="2051" name="Picture 3"/>
          <p:cNvPicPr>
            <a:picLocks noChangeAspect="1" noChangeArrowheads="1"/>
          </p:cNvPicPr>
          <p:nvPr/>
        </p:nvPicPr>
        <p:blipFill>
          <a:blip r:embed="rId3" cstate="print"/>
          <a:srcRect/>
          <a:stretch>
            <a:fillRect/>
          </a:stretch>
        </p:blipFill>
        <p:spPr bwMode="auto">
          <a:xfrm>
            <a:off x="5816096" y="3886200"/>
            <a:ext cx="3327904" cy="253365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304800"/>
            <a:ext cx="6400800" cy="5867400"/>
          </a:xfrm>
        </p:spPr>
        <p:txBody>
          <a:bodyPr>
            <a:normAutofit/>
          </a:bodyPr>
          <a:lstStyle/>
          <a:p>
            <a:r>
              <a:rPr lang="en-US" dirty="0" smtClean="0"/>
              <a:t>Refinements	</a:t>
            </a:r>
          </a:p>
          <a:p>
            <a:pPr lvl="1"/>
            <a:r>
              <a:rPr lang="en-US" dirty="0" smtClean="0"/>
              <a:t>12</a:t>
            </a:r>
            <a:r>
              <a:rPr lang="en-US" baseline="30000" dirty="0" smtClean="0"/>
              <a:t>th</a:t>
            </a:r>
            <a:r>
              <a:rPr lang="en-US" dirty="0" smtClean="0"/>
              <a:t> requires electors to make separate choices for president and vice president</a:t>
            </a:r>
          </a:p>
          <a:p>
            <a:pPr lvl="1"/>
            <a:r>
              <a:rPr lang="en-US" dirty="0" smtClean="0"/>
              <a:t>20</a:t>
            </a:r>
            <a:r>
              <a:rPr lang="en-US" baseline="30000" dirty="0" smtClean="0"/>
              <a:t>th</a:t>
            </a:r>
            <a:r>
              <a:rPr lang="en-US" dirty="0" smtClean="0"/>
              <a:t> shortened length of time between elections and when official take office. </a:t>
            </a:r>
          </a:p>
          <a:p>
            <a:pPr lvl="1"/>
            <a:r>
              <a:rPr lang="en-US" dirty="0" smtClean="0"/>
              <a:t>22</a:t>
            </a:r>
            <a:r>
              <a:rPr lang="en-US" baseline="30000" dirty="0" smtClean="0"/>
              <a:t>nd</a:t>
            </a:r>
            <a:r>
              <a:rPr lang="en-US" dirty="0" smtClean="0"/>
              <a:t> limits president to 2 terms</a:t>
            </a:r>
          </a:p>
          <a:p>
            <a:pPr lvl="1"/>
            <a:r>
              <a:rPr lang="en-US" dirty="0" smtClean="0"/>
              <a:t>25</a:t>
            </a:r>
            <a:r>
              <a:rPr lang="en-US" baseline="30000" dirty="0" smtClean="0"/>
              <a:t>th</a:t>
            </a:r>
            <a:r>
              <a:rPr lang="en-US" dirty="0" smtClean="0"/>
              <a:t> addresses presidential succession</a:t>
            </a:r>
          </a:p>
          <a:p>
            <a:pPr lvl="1">
              <a:buNone/>
            </a:pPr>
            <a:endParaRPr lang="en-US" dirty="0" smtClean="0"/>
          </a:p>
          <a:p>
            <a:r>
              <a:rPr lang="en-US" dirty="0" smtClean="0"/>
              <a:t>Morality</a:t>
            </a:r>
          </a:p>
          <a:p>
            <a:pPr lvl="1"/>
            <a:r>
              <a:rPr lang="en-US" dirty="0" smtClean="0"/>
              <a:t>18</a:t>
            </a:r>
            <a:r>
              <a:rPr lang="en-US" baseline="30000" dirty="0" smtClean="0"/>
              <a:t>th</a:t>
            </a:r>
            <a:r>
              <a:rPr lang="en-US" dirty="0" smtClean="0"/>
              <a:t> outlawed manufacture, sale, </a:t>
            </a:r>
          </a:p>
          <a:p>
            <a:pPr lvl="1">
              <a:buNone/>
            </a:pPr>
            <a:r>
              <a:rPr lang="en-US" dirty="0" smtClean="0"/>
              <a:t>   and transport of alcohol (Prohibition)</a:t>
            </a:r>
          </a:p>
          <a:p>
            <a:pPr lvl="1"/>
            <a:r>
              <a:rPr lang="en-US" dirty="0" smtClean="0"/>
              <a:t>21</a:t>
            </a:r>
            <a:r>
              <a:rPr lang="en-US" baseline="30000" dirty="0" smtClean="0"/>
              <a:t>st</a:t>
            </a:r>
            <a:r>
              <a:rPr lang="en-US" dirty="0" smtClean="0"/>
              <a:t> repeals the 18</a:t>
            </a:r>
            <a:r>
              <a:rPr lang="en-US" baseline="30000" dirty="0" smtClean="0"/>
              <a:t>th</a:t>
            </a:r>
            <a:r>
              <a:rPr lang="en-US" dirty="0" smtClean="0"/>
              <a:t> </a:t>
            </a: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6460524" y="0"/>
            <a:ext cx="2683476" cy="2743199"/>
          </a:xfrm>
          <a:prstGeom prst="rect">
            <a:avLst/>
          </a:prstGeom>
          <a:ln>
            <a:noFill/>
          </a:ln>
          <a:effectLst>
            <a:softEdge rad="112500"/>
          </a:effectLst>
        </p:spPr>
      </p:pic>
      <p:pic>
        <p:nvPicPr>
          <p:cNvPr id="77826" name="Picture 2" descr="http://www.repealday.org/img/repealwoman.jpg"/>
          <p:cNvPicPr>
            <a:picLocks noChangeAspect="1" noChangeArrowheads="1"/>
          </p:cNvPicPr>
          <p:nvPr/>
        </p:nvPicPr>
        <p:blipFill>
          <a:blip r:embed="rId3" cstate="print"/>
          <a:srcRect/>
          <a:stretch>
            <a:fillRect/>
          </a:stretch>
        </p:blipFill>
        <p:spPr bwMode="auto">
          <a:xfrm>
            <a:off x="6629400" y="3581400"/>
            <a:ext cx="2057400" cy="301752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371600"/>
            <a:ext cx="4724400" cy="4525963"/>
          </a:xfrm>
        </p:spPr>
        <p:txBody>
          <a:bodyPr>
            <a:normAutofit fontScale="92500"/>
          </a:bodyPr>
          <a:lstStyle/>
          <a:p>
            <a:r>
              <a:rPr lang="en-US" dirty="0" smtClean="0"/>
              <a:t>Many states and prominent figures argued for specific protections and listed rights</a:t>
            </a:r>
          </a:p>
          <a:p>
            <a:pPr>
              <a:buNone/>
            </a:pPr>
            <a:endParaRPr lang="en-US" dirty="0" smtClean="0"/>
          </a:p>
          <a:p>
            <a:r>
              <a:rPr lang="en-US" dirty="0" smtClean="0"/>
              <a:t>Madison followed through on his promise to immediately add amendments (bill of rights) in first session of Congress </a:t>
            </a:r>
          </a:p>
          <a:p>
            <a:endParaRPr lang="en-US" dirty="0"/>
          </a:p>
        </p:txBody>
      </p:sp>
      <p:sp>
        <p:nvSpPr>
          <p:cNvPr id="3" name="Title 2"/>
          <p:cNvSpPr>
            <a:spLocks noGrp="1"/>
          </p:cNvSpPr>
          <p:nvPr>
            <p:ph type="title"/>
          </p:nvPr>
        </p:nvSpPr>
        <p:spPr/>
        <p:txBody>
          <a:bodyPr>
            <a:normAutofit fontScale="90000"/>
          </a:bodyPr>
          <a:lstStyle/>
          <a:p>
            <a:r>
              <a:rPr lang="en-US" dirty="0" smtClean="0"/>
              <a:t>Why a Bill of Rights was Proposed</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4854596" y="1676400"/>
            <a:ext cx="4289404" cy="38862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90600"/>
            <a:ext cx="5334000" cy="5638800"/>
          </a:xfrm>
        </p:spPr>
        <p:txBody>
          <a:bodyPr>
            <a:normAutofit fontScale="92500" lnSpcReduction="10000"/>
          </a:bodyPr>
          <a:lstStyle/>
          <a:p>
            <a:r>
              <a:rPr lang="en-US" dirty="0" err="1" smtClean="0"/>
              <a:t>Marbury</a:t>
            </a:r>
            <a:r>
              <a:rPr lang="en-US" dirty="0" smtClean="0"/>
              <a:t> v. Madison (1803)</a:t>
            </a:r>
          </a:p>
          <a:p>
            <a:pPr lvl="1"/>
            <a:r>
              <a:rPr lang="en-US" dirty="0" smtClean="0"/>
              <a:t>Chief Justice John Marshall concludes that judges have the power to decide whether acts of Congress, the executive branch, state laws, and even State Constitutions violate the US Constitution</a:t>
            </a:r>
          </a:p>
          <a:p>
            <a:pPr lvl="1"/>
            <a:endParaRPr lang="en-US" sz="800" dirty="0" smtClean="0"/>
          </a:p>
          <a:p>
            <a:pPr lvl="1"/>
            <a:r>
              <a:rPr lang="en-US" dirty="0" smtClean="0"/>
              <a:t>Supreme Court justices have the final say about the meaning of the Constitution</a:t>
            </a:r>
          </a:p>
          <a:p>
            <a:pPr lvl="1"/>
            <a:endParaRPr lang="en-US" sz="500" dirty="0" smtClean="0"/>
          </a:p>
          <a:p>
            <a:pPr lvl="1"/>
            <a:r>
              <a:rPr lang="en-US" dirty="0" smtClean="0"/>
              <a:t>This power to declare what the Constitution means and whether government actions violate the Constitution is know as JUDICIAL REVIEW</a:t>
            </a:r>
          </a:p>
          <a:p>
            <a:pPr lvl="1"/>
            <a:endParaRPr lang="en-US" dirty="0" smtClean="0"/>
          </a:p>
          <a:p>
            <a:pPr lvl="1"/>
            <a:endParaRPr lang="en-US" dirty="0" smtClean="0"/>
          </a:p>
        </p:txBody>
      </p:sp>
      <p:sp>
        <p:nvSpPr>
          <p:cNvPr id="3" name="Title 2"/>
          <p:cNvSpPr>
            <a:spLocks noGrp="1"/>
          </p:cNvSpPr>
          <p:nvPr>
            <p:ph type="title"/>
          </p:nvPr>
        </p:nvSpPr>
        <p:spPr>
          <a:xfrm>
            <a:off x="0" y="228600"/>
            <a:ext cx="9144000" cy="914400"/>
          </a:xfrm>
        </p:spPr>
        <p:txBody>
          <a:bodyPr>
            <a:normAutofit fontScale="90000"/>
          </a:bodyPr>
          <a:lstStyle/>
          <a:p>
            <a:r>
              <a:rPr lang="en-US" dirty="0" smtClean="0"/>
              <a:t>The Development of Judicial Review</a:t>
            </a:r>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5334000" y="1066800"/>
            <a:ext cx="3810000" cy="2857500"/>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cstate="print"/>
          <a:srcRect/>
          <a:stretch>
            <a:fillRect/>
          </a:stretch>
        </p:blipFill>
        <p:spPr bwMode="auto">
          <a:xfrm>
            <a:off x="6286500" y="4038600"/>
            <a:ext cx="2857500" cy="3810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5334000" cy="4525963"/>
          </a:xfrm>
        </p:spPr>
        <p:txBody>
          <a:bodyPr>
            <a:normAutofit fontScale="92500" lnSpcReduction="10000"/>
          </a:bodyPr>
          <a:lstStyle/>
          <a:p>
            <a:r>
              <a:rPr lang="en-US" dirty="0" smtClean="0"/>
              <a:t>No mention of judicial review in Constitution</a:t>
            </a:r>
          </a:p>
          <a:p>
            <a:pPr>
              <a:buNone/>
            </a:pPr>
            <a:endParaRPr lang="en-US" dirty="0" smtClean="0"/>
          </a:p>
          <a:p>
            <a:r>
              <a:rPr lang="en-US" dirty="0" smtClean="0"/>
              <a:t>However, founders assumed this power would be developed (Practice has roots in English Law)</a:t>
            </a:r>
          </a:p>
          <a:p>
            <a:pPr>
              <a:buNone/>
            </a:pPr>
            <a:endParaRPr lang="en-US" dirty="0" smtClean="0"/>
          </a:p>
          <a:p>
            <a:r>
              <a:rPr lang="en-US" dirty="0" smtClean="0"/>
              <a:t>Marshall asserted that it is the “duty of the judicial department to say what law is.” </a:t>
            </a:r>
            <a:endParaRPr lang="en-US" dirty="0"/>
          </a:p>
        </p:txBody>
      </p:sp>
      <p:sp>
        <p:nvSpPr>
          <p:cNvPr id="3" name="Title 2"/>
          <p:cNvSpPr>
            <a:spLocks noGrp="1"/>
          </p:cNvSpPr>
          <p:nvPr>
            <p:ph type="title"/>
          </p:nvPr>
        </p:nvSpPr>
        <p:spPr/>
        <p:txBody>
          <a:bodyPr>
            <a:normAutofit fontScale="90000"/>
          </a:bodyPr>
          <a:lstStyle/>
          <a:p>
            <a:r>
              <a:rPr lang="en-US" dirty="0" smtClean="0"/>
              <a:t>Controversy Over Judicial Review</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6238875" y="1828800"/>
            <a:ext cx="2905125" cy="409575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219200"/>
            <a:ext cx="8534400" cy="4800600"/>
          </a:xfrm>
        </p:spPr>
        <p:txBody>
          <a:bodyPr>
            <a:normAutofit/>
          </a:bodyPr>
          <a:lstStyle/>
          <a:p>
            <a:pPr marL="624078" indent="-514350">
              <a:buFont typeface="+mj-lt"/>
              <a:buAutoNum type="arabicPeriod"/>
            </a:pPr>
            <a:r>
              <a:rPr lang="en-US" dirty="0" smtClean="0"/>
              <a:t>The Constitution is a superior, paramount law that cannot be changed by ordinary means.</a:t>
            </a:r>
          </a:p>
          <a:p>
            <a:pPr marL="624078" indent="-514350">
              <a:buFont typeface="+mj-lt"/>
              <a:buAutoNum type="arabicPeriod"/>
            </a:pPr>
            <a:r>
              <a:rPr lang="en-US" dirty="0" smtClean="0"/>
              <a:t>Acts of Congress, the Executive, and the States reflect temporary, fleeting views of what law is.</a:t>
            </a:r>
          </a:p>
          <a:p>
            <a:pPr marL="624078" indent="-514350">
              <a:buFont typeface="+mj-lt"/>
              <a:buAutoNum type="arabicPeriod"/>
            </a:pPr>
            <a:r>
              <a:rPr lang="en-US" dirty="0" smtClean="0"/>
              <a:t>Acts of Congress, the Executive, and the States that conflict with the Constitution are not entitled to enforcement and must be disregarded.</a:t>
            </a:r>
          </a:p>
          <a:p>
            <a:pPr marL="624078" indent="-514350">
              <a:buFont typeface="+mj-lt"/>
              <a:buAutoNum type="arabicPeriod"/>
            </a:pPr>
            <a:r>
              <a:rPr lang="en-US" dirty="0" smtClean="0"/>
              <a:t>Judges are in the best position to declare what the Constitution means.</a:t>
            </a:r>
            <a:endParaRPr lang="en-US" dirty="0"/>
          </a:p>
        </p:txBody>
      </p:sp>
      <p:sp>
        <p:nvSpPr>
          <p:cNvPr id="3" name="Title 2"/>
          <p:cNvSpPr>
            <a:spLocks noGrp="1"/>
          </p:cNvSpPr>
          <p:nvPr>
            <p:ph type="title"/>
          </p:nvPr>
        </p:nvSpPr>
        <p:spPr>
          <a:xfrm>
            <a:off x="0" y="0"/>
            <a:ext cx="8229600" cy="1143000"/>
          </a:xfrm>
        </p:spPr>
        <p:txBody>
          <a:bodyPr/>
          <a:lstStyle/>
          <a:p>
            <a:r>
              <a:rPr lang="en-US" dirty="0" smtClean="0"/>
              <a:t>Premises of Judicial Review</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838200"/>
            <a:ext cx="8915400" cy="5410200"/>
          </a:xfrm>
        </p:spPr>
        <p:txBody>
          <a:bodyPr>
            <a:normAutofit fontScale="92500"/>
          </a:bodyPr>
          <a:lstStyle/>
          <a:p>
            <a:r>
              <a:rPr lang="en-US" dirty="0" smtClean="0"/>
              <a:t>Popular Sovereignty is represented in the Legislatures.  Judicial Review disregards sovereignty of the people. </a:t>
            </a:r>
          </a:p>
          <a:p>
            <a:r>
              <a:rPr lang="en-US" dirty="0" smtClean="0"/>
              <a:t>Judicial Review could lead to political turmoil if other branches or states to not follow the courts’ interpretations.</a:t>
            </a:r>
          </a:p>
          <a:p>
            <a:r>
              <a:rPr lang="en-US" dirty="0" smtClean="0"/>
              <a:t>Judicial Review makes judiciary equal or even superior to legislatures, even though judges are not elected</a:t>
            </a:r>
          </a:p>
          <a:p>
            <a:r>
              <a:rPr lang="en-US" dirty="0" smtClean="0"/>
              <a:t>All government officials take oath to consider constitutionality of their actions</a:t>
            </a:r>
          </a:p>
          <a:p>
            <a:r>
              <a:rPr lang="en-US" dirty="0" smtClean="0"/>
              <a:t>Judges errors in interpretation cannot be corrected through voting, but only through amendments</a:t>
            </a:r>
            <a:endParaRPr lang="en-US" dirty="0"/>
          </a:p>
        </p:txBody>
      </p:sp>
      <p:sp>
        <p:nvSpPr>
          <p:cNvPr id="3" name="Title 2"/>
          <p:cNvSpPr>
            <a:spLocks noGrp="1"/>
          </p:cNvSpPr>
          <p:nvPr>
            <p:ph type="title"/>
          </p:nvPr>
        </p:nvSpPr>
        <p:spPr>
          <a:xfrm>
            <a:off x="0" y="0"/>
            <a:ext cx="8229600" cy="1143000"/>
          </a:xfrm>
        </p:spPr>
        <p:txBody>
          <a:bodyPr>
            <a:normAutofit fontScale="90000"/>
          </a:bodyPr>
          <a:lstStyle/>
          <a:p>
            <a:r>
              <a:rPr lang="en-US" dirty="0" smtClean="0"/>
              <a:t>Arguments Against Judicial Review</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267200" cy="4062651"/>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16:</a:t>
            </a:r>
            <a:endParaRPr lang="en-US" sz="4000" dirty="0" smtClean="0"/>
          </a:p>
          <a:p>
            <a:r>
              <a:rPr lang="en-US" sz="4000" i="1" dirty="0" smtClean="0"/>
              <a:t>What Is the Role of Political Parties in the Constitutional System?</a:t>
            </a:r>
          </a:p>
          <a:p>
            <a:endParaRPr lang="en-US" dirty="0"/>
          </a:p>
        </p:txBody>
      </p:sp>
      <p:pic>
        <p:nvPicPr>
          <p:cNvPr id="8194" name="Picture 2"/>
          <p:cNvPicPr>
            <a:picLocks noChangeAspect="1" noChangeArrowheads="1"/>
          </p:cNvPicPr>
          <p:nvPr/>
        </p:nvPicPr>
        <p:blipFill>
          <a:blip r:embed="rId2" cstate="print"/>
          <a:srcRect/>
          <a:stretch>
            <a:fillRect/>
          </a:stretch>
        </p:blipFill>
        <p:spPr bwMode="auto">
          <a:xfrm>
            <a:off x="4495800" y="0"/>
            <a:ext cx="4666617" cy="6858000"/>
          </a:xfrm>
          <a:prstGeom prst="rect">
            <a:avLst/>
          </a:prstGeom>
          <a:noFill/>
          <a:ln w="9525">
            <a:noFill/>
            <a:miter lim="800000"/>
            <a:headEnd/>
            <a:tailEnd/>
          </a:ln>
          <a:effectLst>
            <a:outerShdw blurRad="190500" dist="228600" dir="2700000" algn="ctr">
              <a:srgbClr val="000000">
                <a:alpha val="30000"/>
              </a:srgbClr>
            </a:outerShdw>
          </a:effectLst>
          <a:scene3d>
            <a:camera prst="obliqueTopRight"/>
            <a:lightRig rig="glow" dir="t">
              <a:rot lat="0" lon="0" rev="4800000"/>
            </a:lightRig>
          </a:scene3d>
          <a:sp3d prstMaterial="matte">
            <a:bevelT w="127000" h="63500"/>
          </a:sp3d>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Shortly after the government was established, to the Framers’ dismay, political parties formed.</a:t>
            </a:r>
          </a:p>
          <a:p>
            <a:r>
              <a:rPr lang="en-US" dirty="0" smtClean="0"/>
              <a:t>This lesson describes the Framers’ views on political parties and how they first formed. </a:t>
            </a:r>
          </a:p>
          <a:p>
            <a:r>
              <a:rPr lang="en-US" dirty="0" smtClean="0"/>
              <a:t>It also explains how parties became and essential component of the American political system by addressing challenges that the Constitution left unresolved.  </a:t>
            </a:r>
            <a:endParaRPr lang="en-US" dirty="0"/>
          </a:p>
        </p:txBody>
      </p:sp>
      <p:sp>
        <p:nvSpPr>
          <p:cNvPr id="3" name="Title 2"/>
          <p:cNvSpPr>
            <a:spLocks noGrp="1"/>
          </p:cNvSpPr>
          <p:nvPr>
            <p:ph type="title"/>
          </p:nvPr>
        </p:nvSpPr>
        <p:spPr/>
        <p:txBody>
          <a:bodyPr/>
          <a:lstStyle/>
          <a:p>
            <a:r>
              <a:rPr lang="en-US" dirty="0" smtClean="0"/>
              <a:t>Purpose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524001"/>
            <a:ext cx="8229600" cy="1371600"/>
          </a:xfrm>
        </p:spPr>
        <p:txBody>
          <a:bodyPr/>
          <a:lstStyle/>
          <a:p>
            <a:r>
              <a:rPr lang="en-US" i="1" dirty="0" smtClean="0"/>
              <a:t>How Has the Constitution Been Changed to Further the Ideals Contained in the Declaration of Independence</a:t>
            </a:r>
            <a:endParaRPr lang="en-US" i="1" dirty="0"/>
          </a:p>
        </p:txBody>
      </p:sp>
      <p:sp>
        <p:nvSpPr>
          <p:cNvPr id="2" name="Title 1"/>
          <p:cNvSpPr>
            <a:spLocks noGrp="1"/>
          </p:cNvSpPr>
          <p:nvPr>
            <p:ph type="title"/>
          </p:nvPr>
        </p:nvSpPr>
        <p:spPr/>
        <p:txBody>
          <a:bodyPr>
            <a:normAutofit/>
          </a:bodyPr>
          <a:lstStyle/>
          <a:p>
            <a:r>
              <a:rPr lang="en-US" sz="4000" smtClean="0"/>
              <a:t>Essential Question</a:t>
            </a:r>
            <a:endParaRPr lang="en-US" sz="4000" dirty="0"/>
          </a:p>
        </p:txBody>
      </p:sp>
      <p:pic>
        <p:nvPicPr>
          <p:cNvPr id="6146" name="Picture 2"/>
          <p:cNvPicPr>
            <a:picLocks noChangeAspect="1" noChangeArrowheads="1"/>
          </p:cNvPicPr>
          <p:nvPr/>
        </p:nvPicPr>
        <p:blipFill>
          <a:blip r:embed="rId2" cstate="print"/>
          <a:srcRect/>
          <a:stretch>
            <a:fillRect/>
          </a:stretch>
        </p:blipFill>
        <p:spPr bwMode="auto">
          <a:xfrm>
            <a:off x="3886200" y="2971800"/>
            <a:ext cx="4495800" cy="3371850"/>
          </a:xfrm>
          <a:prstGeom prst="rect">
            <a:avLst/>
          </a:prstGeom>
          <a:noFill/>
          <a:ln w="9525">
            <a:noFill/>
            <a:miter lim="800000"/>
            <a:headEnd/>
            <a:tailEnd/>
          </a:ln>
          <a:effectLst/>
          <a:scene3d>
            <a:camera prst="perspectiveLeft"/>
            <a:lightRig rig="threePt" dir="t"/>
          </a:scene3d>
          <a:sp3d>
            <a:bevelT/>
          </a:sp3d>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28600" y="1143000"/>
            <a:ext cx="8458200" cy="4864291"/>
          </a:xfrm>
        </p:spPr>
        <p:txBody>
          <a:bodyPr/>
          <a:lstStyle/>
          <a:p>
            <a:endParaRPr lang="en-US" i="1" dirty="0" smtClean="0"/>
          </a:p>
          <a:p>
            <a:endParaRPr lang="en-US" i="1" dirty="0"/>
          </a:p>
        </p:txBody>
      </p:sp>
      <p:sp>
        <p:nvSpPr>
          <p:cNvPr id="4" name="Title 3"/>
          <p:cNvSpPr>
            <a:spLocks noGrp="1"/>
          </p:cNvSpPr>
          <p:nvPr>
            <p:ph type="title"/>
          </p:nvPr>
        </p:nvSpPr>
        <p:spPr>
          <a:xfrm>
            <a:off x="381000" y="0"/>
            <a:ext cx="8229600" cy="1143000"/>
          </a:xfrm>
        </p:spPr>
        <p:txBody>
          <a:bodyPr/>
          <a:lstStyle/>
          <a:p>
            <a:r>
              <a:rPr lang="en-US" dirty="0" smtClean="0"/>
              <a:t>Objectives</a:t>
            </a:r>
            <a:endParaRPr lang="en-US" dirty="0"/>
          </a:p>
        </p:txBody>
      </p:sp>
      <p:sp>
        <p:nvSpPr>
          <p:cNvPr id="6" name="Content Placeholder 1"/>
          <p:cNvSpPr txBox="1">
            <a:spLocks/>
          </p:cNvSpPr>
          <p:nvPr/>
        </p:nvSpPr>
        <p:spPr>
          <a:xfrm>
            <a:off x="457200" y="1481328"/>
            <a:ext cx="8229600" cy="4525963"/>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noProof="0" dirty="0" smtClean="0"/>
              <a:t>Explain why the Framers opposed the idea of political parties.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0" i="1" u="none" strike="noStrike" kern="1200" cap="none" spc="0" normalizeH="0" dirty="0" smtClean="0">
                <a:ln>
                  <a:noFill/>
                </a:ln>
                <a:solidFill>
                  <a:schemeClr val="tx1"/>
                </a:solidFill>
                <a:effectLst/>
                <a:uLnTx/>
                <a:uFillTx/>
                <a:latin typeface="+mn-lt"/>
                <a:ea typeface="+mn-ea"/>
                <a:cs typeface="+mn-cs"/>
              </a:rPr>
              <a:t>Describe the other ideas that helped political parties gain acceptance.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0" i="1" u="none" strike="noStrike" kern="1200" cap="none" spc="0" normalizeH="0" noProof="0" dirty="0" smtClean="0">
                <a:ln>
                  <a:noFill/>
                </a:ln>
                <a:solidFill>
                  <a:schemeClr val="tx1"/>
                </a:solidFill>
                <a:effectLst/>
                <a:uLnTx/>
                <a:uFillTx/>
                <a:latin typeface="+mn-lt"/>
                <a:ea typeface="+mn-ea"/>
                <a:cs typeface="+mn-cs"/>
              </a:rPr>
              <a:t>Explain the conflicting points of view that led to the development of parties and the roles they have played in history.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dirty="0" smtClean="0"/>
              <a:t>Evaluate, take, and defend positions on the importance of political parties today. </a:t>
            </a:r>
            <a:endParaRPr kumimoji="0" lang="en-US" sz="2700" b="0" i="1" u="none" strike="noStrike" kern="1200" cap="none" spc="0" normalizeH="0" noProof="0" dirty="0" smtClean="0">
              <a:ln>
                <a:noFill/>
              </a:ln>
              <a:solidFill>
                <a:schemeClr val="tx1"/>
              </a:solidFill>
              <a:effectLst/>
              <a:uLnTx/>
              <a:uFillTx/>
              <a:latin typeface="+mn-lt"/>
              <a:ea typeface="+mn-ea"/>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609600"/>
            <a:ext cx="9144000" cy="5562600"/>
          </a:xfrm>
        </p:spPr>
        <p:txBody>
          <a:bodyPr>
            <a:normAutofit fontScale="70000" lnSpcReduction="20000"/>
          </a:bodyPr>
          <a:lstStyle/>
          <a:p>
            <a:r>
              <a:rPr lang="en-US" b="1" dirty="0" smtClean="0"/>
              <a:t>delegated powers</a:t>
            </a:r>
            <a:r>
              <a:rPr lang="en-US" dirty="0" smtClean="0"/>
              <a:t> </a:t>
            </a:r>
          </a:p>
          <a:p>
            <a:pPr lvl="1"/>
            <a:r>
              <a:rPr lang="en-US" dirty="0" smtClean="0"/>
              <a:t>According to the natural rights philosophy, people always retain their basic rights, but provisionally entrust or assign certain powers to their government for certain, limited purposes. The powers of government are therefore "delegated powers" in that they are granted by the people, and the people can take them back if government fails to fulfill its purposes. </a:t>
            </a:r>
          </a:p>
          <a:p>
            <a:pPr lvl="1"/>
            <a:endParaRPr lang="en-US" dirty="0" smtClean="0"/>
          </a:p>
          <a:p>
            <a:r>
              <a:rPr lang="en-US" b="1" dirty="0" smtClean="0"/>
              <a:t>party system</a:t>
            </a:r>
            <a:r>
              <a:rPr lang="en-US" dirty="0" smtClean="0"/>
              <a:t> </a:t>
            </a:r>
          </a:p>
          <a:p>
            <a:pPr lvl="1"/>
            <a:r>
              <a:rPr lang="en-US" dirty="0" smtClean="0"/>
              <a:t>A concept in political science that political parties control government. </a:t>
            </a:r>
          </a:p>
          <a:p>
            <a:pPr lvl="1"/>
            <a:endParaRPr lang="en-US" dirty="0" smtClean="0"/>
          </a:p>
          <a:p>
            <a:r>
              <a:rPr lang="en-US" b="1" dirty="0" smtClean="0"/>
              <a:t>platform</a:t>
            </a:r>
            <a:r>
              <a:rPr lang="en-US" dirty="0" smtClean="0"/>
              <a:t> </a:t>
            </a:r>
          </a:p>
          <a:p>
            <a:pPr lvl="1"/>
            <a:r>
              <a:rPr lang="en-US" dirty="0" smtClean="0"/>
              <a:t>List of the policies and priorities of a political party; also known as a manifesto.</a:t>
            </a:r>
          </a:p>
          <a:p>
            <a:pPr lvl="1"/>
            <a:r>
              <a:rPr lang="en-US" dirty="0" smtClean="0"/>
              <a:t> </a:t>
            </a:r>
          </a:p>
          <a:p>
            <a:r>
              <a:rPr lang="en-US" b="1" dirty="0" smtClean="0"/>
              <a:t>political party</a:t>
            </a:r>
            <a:r>
              <a:rPr lang="en-US" dirty="0" smtClean="0"/>
              <a:t> </a:t>
            </a:r>
          </a:p>
          <a:p>
            <a:pPr lvl="1"/>
            <a:r>
              <a:rPr lang="en-US" dirty="0" smtClean="0"/>
              <a:t>An organization seeking to achieve political power by electing members to public office so that its political philosophy is reflected in public policy. </a:t>
            </a:r>
          </a:p>
          <a:p>
            <a:pPr lvl="1"/>
            <a:endParaRPr lang="en-US" dirty="0" smtClean="0"/>
          </a:p>
          <a:p>
            <a:r>
              <a:rPr lang="en-US" b="1" dirty="0" smtClean="0"/>
              <a:t>sedition</a:t>
            </a:r>
            <a:r>
              <a:rPr lang="en-US" dirty="0" smtClean="0"/>
              <a:t> </a:t>
            </a:r>
          </a:p>
          <a:p>
            <a:pPr lvl="1"/>
            <a:r>
              <a:rPr lang="en-US" dirty="0" smtClean="0"/>
              <a:t>Incitement to rebellion. </a:t>
            </a:r>
          </a:p>
          <a:p>
            <a:pPr lvl="1"/>
            <a:endParaRPr lang="en-US" dirty="0" smtClean="0"/>
          </a:p>
          <a:p>
            <a:r>
              <a:rPr lang="en-US" b="1" dirty="0" smtClean="0"/>
              <a:t>ticket</a:t>
            </a:r>
            <a:r>
              <a:rPr lang="en-US" dirty="0" smtClean="0"/>
              <a:t> </a:t>
            </a:r>
          </a:p>
          <a:p>
            <a:pPr lvl="1"/>
            <a:r>
              <a:rPr lang="en-US" dirty="0" smtClean="0"/>
              <a:t>The choice of candidates of a political party for president and vice president. </a:t>
            </a:r>
          </a:p>
          <a:p>
            <a:endParaRPr lang="en-US" dirty="0">
              <a:solidFill>
                <a:schemeClr val="tx2">
                  <a:lumMod val="75000"/>
                </a:schemeClr>
              </a:solidFill>
            </a:endParaRPr>
          </a:p>
        </p:txBody>
      </p:sp>
      <p:sp>
        <p:nvSpPr>
          <p:cNvPr id="3" name="Title 2"/>
          <p:cNvSpPr>
            <a:spLocks noGrp="1"/>
          </p:cNvSpPr>
          <p:nvPr>
            <p:ph type="title"/>
          </p:nvPr>
        </p:nvSpPr>
        <p:spPr>
          <a:xfrm>
            <a:off x="0" y="-228600"/>
            <a:ext cx="8229600" cy="1143000"/>
          </a:xfrm>
        </p:spPr>
        <p:txBody>
          <a:bodyPr/>
          <a:lstStyle/>
          <a:p>
            <a:r>
              <a:rPr lang="en-US" dirty="0" smtClean="0"/>
              <a:t>Terms to Know</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Madison argues that Constitution would control “evil” effects of factions </a:t>
            </a:r>
          </a:p>
          <a:p>
            <a:r>
              <a:rPr lang="en-US" dirty="0" smtClean="0"/>
              <a:t>Some (Burke) consider parties necessary to express open opposition to </a:t>
            </a:r>
            <a:r>
              <a:rPr lang="en-US" dirty="0" err="1" smtClean="0"/>
              <a:t>gov’t</a:t>
            </a:r>
            <a:r>
              <a:rPr lang="en-US" dirty="0" smtClean="0"/>
              <a:t> policies</a:t>
            </a:r>
          </a:p>
          <a:p>
            <a:r>
              <a:rPr lang="en-US" dirty="0" smtClean="0"/>
              <a:t>Most American leaders oppose Burke, but many agree that they can “promote deliberation” and “check excesses in the majority” </a:t>
            </a:r>
          </a:p>
          <a:p>
            <a:r>
              <a:rPr lang="en-US" dirty="0" smtClean="0"/>
              <a:t>Delegates had no true experience with an established party system.  </a:t>
            </a:r>
            <a:endParaRPr lang="en-US" dirty="0"/>
          </a:p>
        </p:txBody>
      </p:sp>
      <p:sp>
        <p:nvSpPr>
          <p:cNvPr id="3" name="Title 2"/>
          <p:cNvSpPr>
            <a:spLocks noGrp="1"/>
          </p:cNvSpPr>
          <p:nvPr>
            <p:ph type="title"/>
          </p:nvPr>
        </p:nvSpPr>
        <p:spPr/>
        <p:txBody>
          <a:bodyPr>
            <a:normAutofit fontScale="90000"/>
          </a:bodyPr>
          <a:lstStyle/>
          <a:p>
            <a:r>
              <a:rPr lang="en-US" dirty="0" smtClean="0"/>
              <a:t>The Framers’ Thoughts on Political Parties</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447800"/>
            <a:ext cx="7543800" cy="4525963"/>
          </a:xfrm>
        </p:spPr>
        <p:txBody>
          <a:bodyPr/>
          <a:lstStyle/>
          <a:p>
            <a:r>
              <a:rPr lang="en-US" dirty="0" smtClean="0"/>
              <a:t>Ironically, Madison and Hamilton become opposing leaders of political parties w/in 10 yrs of ratification </a:t>
            </a:r>
          </a:p>
          <a:p>
            <a:r>
              <a:rPr lang="en-US" dirty="0" smtClean="0"/>
              <a:t>Issue that led to party division: </a:t>
            </a:r>
          </a:p>
          <a:p>
            <a:r>
              <a:rPr lang="en-US" dirty="0" smtClean="0"/>
              <a:t>1. Power of National Government </a:t>
            </a:r>
          </a:p>
          <a:p>
            <a:pPr lvl="1"/>
            <a:r>
              <a:rPr lang="en-US" dirty="0" smtClean="0"/>
              <a:t>Hamilton – National </a:t>
            </a:r>
            <a:r>
              <a:rPr lang="en-US" dirty="0" err="1" smtClean="0"/>
              <a:t>Gov’t</a:t>
            </a:r>
            <a:r>
              <a:rPr lang="en-US" dirty="0" smtClean="0"/>
              <a:t> should address any national issue, mentioned in Constitution or not</a:t>
            </a:r>
          </a:p>
          <a:p>
            <a:pPr lvl="1"/>
            <a:r>
              <a:rPr lang="en-US" dirty="0" smtClean="0"/>
              <a:t>Jefferson – Feared vague national powers and “energetic” use of authority </a:t>
            </a:r>
          </a:p>
          <a:p>
            <a:endParaRPr lang="en-US" dirty="0"/>
          </a:p>
        </p:txBody>
      </p:sp>
      <p:sp>
        <p:nvSpPr>
          <p:cNvPr id="3" name="Title 2"/>
          <p:cNvSpPr>
            <a:spLocks noGrp="1"/>
          </p:cNvSpPr>
          <p:nvPr>
            <p:ph type="title"/>
          </p:nvPr>
        </p:nvSpPr>
        <p:spPr/>
        <p:txBody>
          <a:bodyPr>
            <a:normAutofit fontScale="90000"/>
          </a:bodyPr>
          <a:lstStyle/>
          <a:p>
            <a:r>
              <a:rPr lang="en-US" dirty="0" smtClean="0"/>
              <a:t>The Development of Political Parties</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7400337" y="2590800"/>
            <a:ext cx="1743663" cy="1828800"/>
          </a:xfrm>
          <a:prstGeom prst="rect">
            <a:avLst/>
          </a:prstGeom>
          <a:ln>
            <a:noFill/>
          </a:ln>
          <a:effectLst>
            <a:softEdge rad="112500"/>
          </a:effectLst>
        </p:spPr>
      </p:pic>
      <p:pic>
        <p:nvPicPr>
          <p:cNvPr id="1027" name="Picture 3" descr="Jeff"/>
          <p:cNvPicPr>
            <a:picLocks noChangeAspect="1" noChangeArrowheads="1"/>
          </p:cNvPicPr>
          <p:nvPr/>
        </p:nvPicPr>
        <p:blipFill>
          <a:blip r:embed="rId3" cstate="print"/>
          <a:srcRect/>
          <a:stretch>
            <a:fillRect/>
          </a:stretch>
        </p:blipFill>
        <p:spPr bwMode="auto">
          <a:xfrm>
            <a:off x="7391400" y="4572000"/>
            <a:ext cx="2984688" cy="1905000"/>
          </a:xfrm>
          <a:prstGeom prst="rect">
            <a:avLst/>
          </a:prstGeom>
          <a:ln>
            <a:noFill/>
          </a:ln>
          <a:effectLst>
            <a:softEdge rad="112500"/>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33400"/>
            <a:ext cx="8229600" cy="5778691"/>
          </a:xfrm>
        </p:spPr>
        <p:txBody>
          <a:bodyPr>
            <a:normAutofit lnSpcReduction="10000"/>
          </a:bodyPr>
          <a:lstStyle/>
          <a:p>
            <a:r>
              <a:rPr lang="en-US" dirty="0" smtClean="0"/>
              <a:t>2. Economic Vision </a:t>
            </a:r>
          </a:p>
          <a:p>
            <a:pPr lvl="1"/>
            <a:r>
              <a:rPr lang="en-US" dirty="0" smtClean="0"/>
              <a:t>Hamilton – National bank “necessary,” ex. Collect taxes, regulate trade </a:t>
            </a:r>
          </a:p>
          <a:p>
            <a:pPr lvl="1"/>
            <a:r>
              <a:rPr lang="en-US" dirty="0" smtClean="0"/>
              <a:t>Jefferson – Believed in agrarian society, congress should only act if absolutely and indispensably necessary</a:t>
            </a:r>
          </a:p>
          <a:p>
            <a:r>
              <a:rPr lang="en-US" dirty="0" smtClean="0"/>
              <a:t>3. Foreign Policy </a:t>
            </a:r>
          </a:p>
          <a:p>
            <a:pPr lvl="1"/>
            <a:r>
              <a:rPr lang="en-US" dirty="0" smtClean="0"/>
              <a:t>Jefferson – supported France in Napoleonic wars, helped us during Rev.  W/ Madison helps create Republican party. </a:t>
            </a:r>
          </a:p>
          <a:p>
            <a:pPr lvl="1"/>
            <a:r>
              <a:rPr lang="en-US" dirty="0" smtClean="0"/>
              <a:t>Hamilton – supported GB, more </a:t>
            </a:r>
          </a:p>
          <a:p>
            <a:pPr lvl="1">
              <a:buNone/>
            </a:pPr>
            <a:r>
              <a:rPr lang="en-US" dirty="0" smtClean="0"/>
              <a:t>trade and cultural connection.  </a:t>
            </a:r>
          </a:p>
          <a:p>
            <a:pPr lvl="1">
              <a:buNone/>
            </a:pPr>
            <a:r>
              <a:rPr lang="en-US" dirty="0" smtClean="0"/>
              <a:t>Develops into Federalist party. </a:t>
            </a:r>
          </a:p>
          <a:p>
            <a:pPr lvl="1"/>
            <a:r>
              <a:rPr lang="en-US" dirty="0" smtClean="0"/>
              <a:t>Neither side accepted other as a </a:t>
            </a:r>
          </a:p>
          <a:p>
            <a:pPr lvl="1">
              <a:buNone/>
            </a:pPr>
            <a:r>
              <a:rPr lang="en-US" dirty="0" smtClean="0"/>
              <a:t>long-term, durable “loyal opposition”</a:t>
            </a:r>
            <a:endParaRPr lang="en-US" dirty="0"/>
          </a:p>
        </p:txBody>
      </p:sp>
      <p:pic>
        <p:nvPicPr>
          <p:cNvPr id="40962" name="Picture 2" descr="http://1.bp.blogspot.com/_w4PTLfEtFaw/R--T60AwjkI/AAAAAAAABVY/9O8LYYSmXrg/s320/french-revolution-2.jpg"/>
          <p:cNvPicPr>
            <a:picLocks noChangeAspect="1" noChangeArrowheads="1"/>
          </p:cNvPicPr>
          <p:nvPr/>
        </p:nvPicPr>
        <p:blipFill>
          <a:blip r:embed="rId2" cstate="print"/>
          <a:srcRect/>
          <a:stretch>
            <a:fillRect/>
          </a:stretch>
        </p:blipFill>
        <p:spPr bwMode="auto">
          <a:xfrm>
            <a:off x="6096000" y="4038599"/>
            <a:ext cx="3048000" cy="2819401"/>
          </a:xfrm>
          <a:prstGeom prst="rect">
            <a:avLst/>
          </a:prstGeom>
          <a:ln>
            <a:noFill/>
          </a:ln>
          <a:effectLst>
            <a:softEdge rad="112500"/>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990600"/>
            <a:ext cx="8229600" cy="4525963"/>
          </a:xfrm>
        </p:spPr>
        <p:txBody>
          <a:bodyPr/>
          <a:lstStyle/>
          <a:p>
            <a:r>
              <a:rPr lang="en-US" dirty="0" smtClean="0"/>
              <a:t>Adams signs acts that gave him power to deport “dangerous” foreigners and criminalize “seditious” language</a:t>
            </a:r>
          </a:p>
          <a:p>
            <a:r>
              <a:rPr lang="en-US" dirty="0" smtClean="0"/>
              <a:t>Republicans (Jeff., Mad.) outraged at censorship, respond with KY and VA Resolutions (state need not comply w/ acts of Congress) </a:t>
            </a:r>
          </a:p>
          <a:p>
            <a:r>
              <a:rPr lang="en-US" dirty="0" smtClean="0"/>
              <a:t>Mobilized Republicans for election of 1800.  </a:t>
            </a:r>
            <a:endParaRPr lang="en-US" dirty="0"/>
          </a:p>
        </p:txBody>
      </p:sp>
      <p:sp>
        <p:nvSpPr>
          <p:cNvPr id="3" name="Title 2"/>
          <p:cNvSpPr>
            <a:spLocks noGrp="1"/>
          </p:cNvSpPr>
          <p:nvPr>
            <p:ph type="title"/>
          </p:nvPr>
        </p:nvSpPr>
        <p:spPr>
          <a:xfrm>
            <a:off x="304800" y="0"/>
            <a:ext cx="8229600" cy="1143000"/>
          </a:xfrm>
        </p:spPr>
        <p:txBody>
          <a:bodyPr/>
          <a:lstStyle/>
          <a:p>
            <a:r>
              <a:rPr lang="en-US" dirty="0" smtClean="0"/>
              <a:t>4. Alien &amp; Sedition Acts</a:t>
            </a:r>
            <a:endParaRPr lang="en-US" dirty="0"/>
          </a:p>
        </p:txBody>
      </p:sp>
      <p:pic>
        <p:nvPicPr>
          <p:cNvPr id="39938" name="Picture 2" descr="Satiric portrayal of the first fight in Congress—between Matthew Lyon and Roger Griswold. Lyon was later prosecuted under the Sedition Act. (Courtesy, Library of Congress)"/>
          <p:cNvPicPr>
            <a:picLocks noChangeAspect="1" noChangeArrowheads="1"/>
          </p:cNvPicPr>
          <p:nvPr/>
        </p:nvPicPr>
        <p:blipFill>
          <a:blip r:embed="rId2" cstate="print"/>
          <a:srcRect/>
          <a:stretch>
            <a:fillRect/>
          </a:stretch>
        </p:blipFill>
        <p:spPr bwMode="auto">
          <a:xfrm>
            <a:off x="5410200" y="4573269"/>
            <a:ext cx="3733800" cy="2284731"/>
          </a:xfrm>
          <a:prstGeom prst="rect">
            <a:avLst/>
          </a:prstGeom>
          <a:ln>
            <a:noFill/>
          </a:ln>
          <a:effectLst>
            <a:softEdge rad="112500"/>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81328"/>
            <a:ext cx="8915400" cy="4525963"/>
          </a:xfrm>
        </p:spPr>
        <p:txBody>
          <a:bodyPr/>
          <a:lstStyle/>
          <a:p>
            <a:r>
              <a:rPr lang="en-US" dirty="0" smtClean="0"/>
              <a:t>First election to feature candidates from political parties (Fed.–Adams, Repub.-Jeff)</a:t>
            </a:r>
          </a:p>
          <a:p>
            <a:r>
              <a:rPr lang="en-US" dirty="0" smtClean="0"/>
              <a:t>Repub. victory symbolized first transfer of power through election rather than heredity / violence</a:t>
            </a:r>
          </a:p>
        </p:txBody>
      </p:sp>
      <p:sp>
        <p:nvSpPr>
          <p:cNvPr id="3" name="Title 2"/>
          <p:cNvSpPr>
            <a:spLocks noGrp="1"/>
          </p:cNvSpPr>
          <p:nvPr>
            <p:ph type="title"/>
          </p:nvPr>
        </p:nvSpPr>
        <p:spPr/>
        <p:txBody>
          <a:bodyPr>
            <a:normAutofit fontScale="90000"/>
          </a:bodyPr>
          <a:lstStyle/>
          <a:p>
            <a:r>
              <a:rPr lang="en-US" dirty="0" smtClean="0"/>
              <a:t>The Revolution of 1800 and its Aftermath</a:t>
            </a:r>
            <a:endParaRPr lang="en-US" dirty="0"/>
          </a:p>
        </p:txBody>
      </p:sp>
      <p:pic>
        <p:nvPicPr>
          <p:cNvPr id="38916" name="Picture 4" descr="http://mentalfloss.cachefly.net/wp-content/uploads/2008/09/jefferson-vs-adams.jpg"/>
          <p:cNvPicPr>
            <a:picLocks noChangeAspect="1" noChangeArrowheads="1"/>
          </p:cNvPicPr>
          <p:nvPr/>
        </p:nvPicPr>
        <p:blipFill>
          <a:blip r:embed="rId2" cstate="print"/>
          <a:srcRect/>
          <a:stretch>
            <a:fillRect/>
          </a:stretch>
        </p:blipFill>
        <p:spPr bwMode="auto">
          <a:xfrm>
            <a:off x="3466850" y="3200400"/>
            <a:ext cx="5677150" cy="3429000"/>
          </a:xfrm>
          <a:prstGeom prst="rect">
            <a:avLst/>
          </a:prstGeom>
          <a:ln>
            <a:noFill/>
          </a:ln>
          <a:effectLst>
            <a:softEdge rad="112500"/>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0"/>
            <a:ext cx="8534400" cy="6007291"/>
          </a:xfrm>
        </p:spPr>
        <p:txBody>
          <a:bodyPr/>
          <a:lstStyle/>
          <a:p>
            <a:r>
              <a:rPr lang="en-US" dirty="0" smtClean="0"/>
              <a:t>However, exposed problem in Constitution </a:t>
            </a:r>
          </a:p>
          <a:p>
            <a:pPr lvl="1"/>
            <a:r>
              <a:rPr lang="en-US" dirty="0" smtClean="0"/>
              <a:t>Jeff &amp; Burr tie, electors could not specify which would be president.  House had to decide. </a:t>
            </a:r>
          </a:p>
          <a:p>
            <a:r>
              <a:rPr lang="en-US" dirty="0" smtClean="0"/>
              <a:t>12</a:t>
            </a:r>
            <a:r>
              <a:rPr lang="en-US" baseline="30000" dirty="0" smtClean="0"/>
              <a:t>th</a:t>
            </a:r>
            <a:r>
              <a:rPr lang="en-US" dirty="0" smtClean="0"/>
              <a:t> Amendment</a:t>
            </a:r>
          </a:p>
          <a:p>
            <a:pPr lvl="1"/>
            <a:r>
              <a:rPr lang="en-US" dirty="0" smtClean="0"/>
              <a:t>Vote for Pres. &amp; VP on same ballot</a:t>
            </a:r>
          </a:p>
          <a:p>
            <a:r>
              <a:rPr lang="en-US" dirty="0" smtClean="0"/>
              <a:t>Jefferson opposed permanent political parties and thought Federalists ideals would fade away</a:t>
            </a:r>
            <a:endParaRPr lang="en-US" dirty="0"/>
          </a:p>
        </p:txBody>
      </p:sp>
      <p:pic>
        <p:nvPicPr>
          <p:cNvPr id="37890" name="Picture 2" descr="http://www.digitalhistory.uh.edu/learning_history/burr/election1800.jpg"/>
          <p:cNvPicPr>
            <a:picLocks noChangeAspect="1" noChangeArrowheads="1"/>
          </p:cNvPicPr>
          <p:nvPr/>
        </p:nvPicPr>
        <p:blipFill>
          <a:blip r:embed="rId2" cstate="print"/>
          <a:srcRect/>
          <a:stretch>
            <a:fillRect/>
          </a:stretch>
        </p:blipFill>
        <p:spPr bwMode="auto">
          <a:xfrm>
            <a:off x="4572000" y="2889504"/>
            <a:ext cx="4572000" cy="3968496"/>
          </a:xfrm>
          <a:prstGeom prst="rect">
            <a:avLst/>
          </a:prstGeom>
          <a:ln>
            <a:noFill/>
          </a:ln>
          <a:effectLst>
            <a:softEdge rad="112500"/>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5943600" cy="4525963"/>
          </a:xfrm>
        </p:spPr>
        <p:txBody>
          <a:bodyPr/>
          <a:lstStyle/>
          <a:p>
            <a:r>
              <a:rPr lang="en-US" dirty="0" smtClean="0"/>
              <a:t>By 1820s, positive vision of parties emerged </a:t>
            </a:r>
          </a:p>
          <a:p>
            <a:r>
              <a:rPr lang="en-US" dirty="0" smtClean="0"/>
              <a:t>Van Buren touts parties with clear principles and offer a clear choice</a:t>
            </a:r>
          </a:p>
          <a:p>
            <a:pPr lvl="1"/>
            <a:r>
              <a:rPr lang="en-US" dirty="0" smtClean="0"/>
              <a:t>Parties are “glue” that holds federal system / checks and balances together.   </a:t>
            </a:r>
          </a:p>
          <a:p>
            <a:pPr lvl="1"/>
            <a:r>
              <a:rPr lang="en-US" dirty="0" smtClean="0"/>
              <a:t>Helped president work w/ Congress </a:t>
            </a:r>
          </a:p>
          <a:p>
            <a:pPr lvl="1"/>
            <a:r>
              <a:rPr lang="en-US" dirty="0" smtClean="0"/>
              <a:t>Bridged great distances between Washington &amp; people</a:t>
            </a:r>
          </a:p>
        </p:txBody>
      </p:sp>
      <p:sp>
        <p:nvSpPr>
          <p:cNvPr id="3" name="Title 2"/>
          <p:cNvSpPr>
            <a:spLocks noGrp="1"/>
          </p:cNvSpPr>
          <p:nvPr>
            <p:ph type="title"/>
          </p:nvPr>
        </p:nvSpPr>
        <p:spPr/>
        <p:txBody>
          <a:bodyPr>
            <a:normAutofit fontScale="90000"/>
          </a:bodyPr>
          <a:lstStyle/>
          <a:p>
            <a:r>
              <a:rPr lang="en-US" dirty="0" smtClean="0"/>
              <a:t>Political Party Growth and Functions</a:t>
            </a:r>
            <a:endParaRPr lang="en-US" dirty="0"/>
          </a:p>
        </p:txBody>
      </p:sp>
      <p:pic>
        <p:nvPicPr>
          <p:cNvPr id="36866" name="Picture 2" descr="http://jeffcoweb.jeffco.k12.co.us/high/chatfield/departments/social_studies/presidents/martin_van_buren1.gif"/>
          <p:cNvPicPr>
            <a:picLocks noChangeAspect="1" noChangeArrowheads="1"/>
          </p:cNvPicPr>
          <p:nvPr/>
        </p:nvPicPr>
        <p:blipFill>
          <a:blip r:embed="rId2" cstate="print"/>
          <a:srcRect/>
          <a:stretch>
            <a:fillRect/>
          </a:stretch>
        </p:blipFill>
        <p:spPr bwMode="auto">
          <a:xfrm>
            <a:off x="6477000" y="1524000"/>
            <a:ext cx="2667000" cy="4110319"/>
          </a:xfrm>
          <a:prstGeom prst="rect">
            <a:avLst/>
          </a:prstGeom>
          <a:ln>
            <a:noFill/>
          </a:ln>
          <a:effectLst>
            <a:softEdge rad="112500"/>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304800"/>
            <a:ext cx="8229600" cy="5550091"/>
          </a:xfrm>
        </p:spPr>
        <p:txBody>
          <a:bodyPr/>
          <a:lstStyle/>
          <a:p>
            <a:r>
              <a:rPr lang="en-US" dirty="0" smtClean="0"/>
              <a:t>Patronage enabled president to build connections  across levels of </a:t>
            </a:r>
            <a:r>
              <a:rPr lang="en-US" dirty="0" err="1" smtClean="0"/>
              <a:t>gov’t</a:t>
            </a:r>
            <a:r>
              <a:rPr lang="en-US" dirty="0" smtClean="0"/>
              <a:t> </a:t>
            </a:r>
          </a:p>
          <a:p>
            <a:r>
              <a:rPr lang="en-US" dirty="0" smtClean="0"/>
              <a:t>Elaborate entertainments boost support and give members sense of belonging.  </a:t>
            </a:r>
          </a:p>
          <a:p>
            <a:r>
              <a:rPr lang="en-US" dirty="0" smtClean="0"/>
              <a:t>Unlike Jeff / Hamilton, Van Buren felt competing notions of common good could coexist. </a:t>
            </a:r>
          </a:p>
          <a:p>
            <a:pPr lvl="1"/>
            <a:r>
              <a:rPr lang="en-US" dirty="0" smtClean="0"/>
              <a:t>Those out of power would hold them accountable / additional check and balance</a:t>
            </a:r>
            <a:endParaRPr lang="en-US" dirty="0"/>
          </a:p>
        </p:txBody>
      </p:sp>
      <p:pic>
        <p:nvPicPr>
          <p:cNvPr id="35842" name="Picture 2" descr="http://wvsdb2.state.k12.wv.us/checks%20and%20balances.jpg"/>
          <p:cNvPicPr>
            <a:picLocks noChangeAspect="1" noChangeArrowheads="1"/>
          </p:cNvPicPr>
          <p:nvPr/>
        </p:nvPicPr>
        <p:blipFill>
          <a:blip r:embed="rId2" cstate="print"/>
          <a:srcRect/>
          <a:stretch>
            <a:fillRect/>
          </a:stretch>
        </p:blipFill>
        <p:spPr bwMode="auto">
          <a:xfrm>
            <a:off x="5405217" y="4191000"/>
            <a:ext cx="3738783" cy="2667000"/>
          </a:xfrm>
          <a:prstGeom prst="rect">
            <a:avLst/>
          </a:prstGeom>
          <a:ln>
            <a:noFill/>
          </a:ln>
          <a:effectLst>
            <a:softEdge rad="11250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90600"/>
            <a:ext cx="9144000" cy="5334000"/>
          </a:xfrm>
        </p:spPr>
        <p:txBody>
          <a:bodyPr>
            <a:normAutofit fontScale="77500" lnSpcReduction="20000"/>
          </a:bodyPr>
          <a:lstStyle/>
          <a:p>
            <a:pPr lvl="0"/>
            <a:r>
              <a:rPr lang="en-US" b="1" dirty="0" smtClean="0"/>
              <a:t>Lesson 15</a:t>
            </a:r>
            <a:r>
              <a:rPr lang="en-US" dirty="0" smtClean="0"/>
              <a:t>:   How Have Amendments and Judicial Review Changed the Constitution? </a:t>
            </a:r>
          </a:p>
          <a:p>
            <a:pPr lvl="0">
              <a:buNone/>
            </a:pPr>
            <a:endParaRPr lang="en-US" dirty="0" smtClean="0"/>
          </a:p>
          <a:p>
            <a:pPr lvl="0"/>
            <a:r>
              <a:rPr lang="en-US" b="1" dirty="0" smtClean="0"/>
              <a:t>Lesson 16</a:t>
            </a:r>
            <a:r>
              <a:rPr lang="en-US" dirty="0" smtClean="0"/>
              <a:t>:   What Is the Role of Political Parties in the Constitutional System?</a:t>
            </a:r>
          </a:p>
          <a:p>
            <a:pPr lvl="0">
              <a:buNone/>
            </a:pPr>
            <a:endParaRPr lang="en-US" dirty="0" smtClean="0"/>
          </a:p>
          <a:p>
            <a:pPr lvl="0"/>
            <a:r>
              <a:rPr lang="en-US" b="1" dirty="0" smtClean="0"/>
              <a:t>Lesson 17</a:t>
            </a:r>
            <a:r>
              <a:rPr lang="en-US" dirty="0" smtClean="0"/>
              <a:t>:   How Did the Civil War Test and Transform the American Constitutional System?</a:t>
            </a:r>
          </a:p>
          <a:p>
            <a:pPr lvl="0">
              <a:buNone/>
            </a:pPr>
            <a:endParaRPr lang="en-US" dirty="0" smtClean="0"/>
          </a:p>
          <a:p>
            <a:pPr lvl="0"/>
            <a:r>
              <a:rPr lang="en-US" b="1" dirty="0" smtClean="0"/>
              <a:t>Lesson 18</a:t>
            </a:r>
            <a:r>
              <a:rPr lang="en-US" dirty="0" smtClean="0"/>
              <a:t>:  How Has the Due Process Clause of the 14</a:t>
            </a:r>
            <a:r>
              <a:rPr lang="en-US" baseline="30000" dirty="0" smtClean="0"/>
              <a:t>th</a:t>
            </a:r>
            <a:r>
              <a:rPr lang="en-US" dirty="0" smtClean="0"/>
              <a:t> Amendment Changed the Constitution?  </a:t>
            </a:r>
          </a:p>
          <a:p>
            <a:pPr lvl="0">
              <a:buNone/>
            </a:pPr>
            <a:endParaRPr lang="en-US" dirty="0" smtClean="0"/>
          </a:p>
          <a:p>
            <a:pPr lvl="0"/>
            <a:r>
              <a:rPr lang="en-US" b="1" dirty="0" smtClean="0"/>
              <a:t>Lesson 19</a:t>
            </a:r>
            <a:r>
              <a:rPr lang="en-US" dirty="0" smtClean="0"/>
              <a:t>:  How Has the Equal Protection Clause of the Fourteenth Amendment Changed the Constitution?</a:t>
            </a:r>
          </a:p>
          <a:p>
            <a:pPr lvl="0">
              <a:buNone/>
            </a:pPr>
            <a:endParaRPr lang="en-US" dirty="0" smtClean="0"/>
          </a:p>
          <a:p>
            <a:pPr lvl="0"/>
            <a:r>
              <a:rPr lang="en-US" b="1" dirty="0" smtClean="0"/>
              <a:t>Lesson 20</a:t>
            </a:r>
            <a:r>
              <a:rPr lang="en-US" dirty="0" smtClean="0"/>
              <a:t>:   How Has the Right to Vote Been Expanded since the Adoption of the Constitution?   </a:t>
            </a:r>
          </a:p>
          <a:p>
            <a:endParaRPr lang="en-US" dirty="0"/>
          </a:p>
        </p:txBody>
      </p:sp>
      <p:sp>
        <p:nvSpPr>
          <p:cNvPr id="2" name="Title 1"/>
          <p:cNvSpPr>
            <a:spLocks noGrp="1"/>
          </p:cNvSpPr>
          <p:nvPr>
            <p:ph type="title"/>
          </p:nvPr>
        </p:nvSpPr>
        <p:spPr>
          <a:xfrm>
            <a:off x="304800" y="0"/>
            <a:ext cx="8229600" cy="1143000"/>
          </a:xfrm>
        </p:spPr>
        <p:txBody>
          <a:bodyPr>
            <a:noAutofit/>
          </a:bodyPr>
          <a:lstStyle/>
          <a:p>
            <a:r>
              <a:rPr lang="en-US" sz="5400" dirty="0" smtClean="0"/>
              <a:t>Unit Overview</a:t>
            </a:r>
            <a:endParaRPr lang="en-US" sz="5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90600"/>
            <a:ext cx="8229600" cy="4525963"/>
          </a:xfrm>
        </p:spPr>
        <p:txBody>
          <a:bodyPr>
            <a:normAutofit lnSpcReduction="10000"/>
          </a:bodyPr>
          <a:lstStyle/>
          <a:p>
            <a:r>
              <a:rPr lang="en-US" dirty="0" smtClean="0"/>
              <a:t>Democrats and Republicans have dominated since 1860s </a:t>
            </a:r>
          </a:p>
          <a:p>
            <a:r>
              <a:rPr lang="en-US" dirty="0" smtClean="0"/>
              <a:t>Purposes of political parties today </a:t>
            </a:r>
          </a:p>
          <a:p>
            <a:pPr lvl="1"/>
            <a:r>
              <a:rPr lang="en-US" dirty="0" smtClean="0"/>
              <a:t>Mobilize participation</a:t>
            </a:r>
          </a:p>
          <a:p>
            <a:pPr lvl="1"/>
            <a:r>
              <a:rPr lang="en-US" dirty="0" smtClean="0"/>
              <a:t>Connect Executive and Legislative branches </a:t>
            </a:r>
          </a:p>
          <a:p>
            <a:pPr lvl="1"/>
            <a:r>
              <a:rPr lang="en-US" dirty="0" smtClean="0"/>
              <a:t>Connect national &amp; state governments </a:t>
            </a:r>
          </a:p>
          <a:p>
            <a:pPr lvl="1"/>
            <a:r>
              <a:rPr lang="en-US" dirty="0" smtClean="0"/>
              <a:t>Creation and promotion of party </a:t>
            </a:r>
            <a:r>
              <a:rPr lang="en-US" b="1" dirty="0" smtClean="0"/>
              <a:t>platforms</a:t>
            </a:r>
          </a:p>
          <a:p>
            <a:pPr lvl="1"/>
            <a:r>
              <a:rPr lang="en-US" dirty="0" smtClean="0"/>
              <a:t>Provide forums to deliberate about public policies / help organize &amp; channel passions &amp; interests</a:t>
            </a:r>
          </a:p>
          <a:p>
            <a:pPr lvl="1"/>
            <a:r>
              <a:rPr lang="en-US" dirty="0" smtClean="0"/>
              <a:t>Provides stability </a:t>
            </a:r>
          </a:p>
          <a:p>
            <a:pPr lvl="1"/>
            <a:r>
              <a:rPr lang="en-US" dirty="0" smtClean="0"/>
              <a:t> Ensures change in </a:t>
            </a:r>
            <a:r>
              <a:rPr lang="en-US" dirty="0" err="1" smtClean="0"/>
              <a:t>gov’t</a:t>
            </a:r>
            <a:r>
              <a:rPr lang="en-US" dirty="0" smtClean="0"/>
              <a:t>, </a:t>
            </a:r>
          </a:p>
          <a:p>
            <a:pPr lvl="1">
              <a:buNone/>
            </a:pPr>
            <a:r>
              <a:rPr lang="en-US" dirty="0" smtClean="0"/>
              <a:t>not Constitution </a:t>
            </a:r>
            <a:endParaRPr lang="en-US" dirty="0"/>
          </a:p>
        </p:txBody>
      </p:sp>
      <p:sp>
        <p:nvSpPr>
          <p:cNvPr id="3" name="Title 2"/>
          <p:cNvSpPr>
            <a:spLocks noGrp="1"/>
          </p:cNvSpPr>
          <p:nvPr>
            <p:ph type="title"/>
          </p:nvPr>
        </p:nvSpPr>
        <p:spPr>
          <a:xfrm>
            <a:off x="0" y="0"/>
            <a:ext cx="8229600" cy="1143000"/>
          </a:xfrm>
        </p:spPr>
        <p:txBody>
          <a:bodyPr/>
          <a:lstStyle/>
          <a:p>
            <a:r>
              <a:rPr lang="en-US" dirty="0" smtClean="0"/>
              <a:t>Political Parties Today</a:t>
            </a:r>
            <a:endParaRPr lang="en-US" dirty="0"/>
          </a:p>
        </p:txBody>
      </p:sp>
      <p:pic>
        <p:nvPicPr>
          <p:cNvPr id="34818" name="Picture 2" descr="indiana-indianapolis.jpg image by icebergslim1047"/>
          <p:cNvPicPr>
            <a:picLocks noChangeAspect="1" noChangeArrowheads="1"/>
          </p:cNvPicPr>
          <p:nvPr/>
        </p:nvPicPr>
        <p:blipFill>
          <a:blip r:embed="rId2" cstate="print"/>
          <a:srcRect/>
          <a:stretch>
            <a:fillRect/>
          </a:stretch>
        </p:blipFill>
        <p:spPr bwMode="auto">
          <a:xfrm>
            <a:off x="5257800" y="4277818"/>
            <a:ext cx="3886200" cy="2580182"/>
          </a:xfrm>
          <a:prstGeom prst="rect">
            <a:avLst/>
          </a:prstGeom>
          <a:ln>
            <a:noFill/>
          </a:ln>
          <a:effectLst>
            <a:softEdge rad="112500"/>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990600"/>
            <a:ext cx="8229600" cy="4525963"/>
          </a:xfrm>
        </p:spPr>
        <p:txBody>
          <a:bodyPr/>
          <a:lstStyle/>
          <a:p>
            <a:r>
              <a:rPr lang="en-US" dirty="0" smtClean="0"/>
              <a:t>Mutes truly alternative views </a:t>
            </a:r>
          </a:p>
          <a:p>
            <a:r>
              <a:rPr lang="en-US" dirty="0" smtClean="0"/>
              <a:t>Minor parties generally small, narrow interests.  Little to no chance of competing nationally. </a:t>
            </a:r>
          </a:p>
          <a:p>
            <a:r>
              <a:rPr lang="en-US" dirty="0" smtClean="0"/>
              <a:t>If single set of interest gains dominant power w/in a party, threat of majority tyranny. </a:t>
            </a:r>
            <a:endParaRPr lang="en-US" dirty="0"/>
          </a:p>
        </p:txBody>
      </p:sp>
      <p:sp>
        <p:nvSpPr>
          <p:cNvPr id="3" name="Title 2"/>
          <p:cNvSpPr>
            <a:spLocks noGrp="1"/>
          </p:cNvSpPr>
          <p:nvPr>
            <p:ph type="title"/>
          </p:nvPr>
        </p:nvSpPr>
        <p:spPr>
          <a:xfrm>
            <a:off x="381000" y="0"/>
            <a:ext cx="8229600" cy="1143000"/>
          </a:xfrm>
        </p:spPr>
        <p:txBody>
          <a:bodyPr/>
          <a:lstStyle/>
          <a:p>
            <a:r>
              <a:rPr lang="en-US" dirty="0" smtClean="0"/>
              <a:t>Less Favorable Aspects…</a:t>
            </a:r>
            <a:endParaRPr lang="en-US" dirty="0"/>
          </a:p>
        </p:txBody>
      </p:sp>
      <p:pic>
        <p:nvPicPr>
          <p:cNvPr id="33794" name="Picture 2" descr="http://thenewagenda.net/wp-content/uploads/2009/12/third_party_check_hat-p148735613853697422u2x9_400-300x300.jpg"/>
          <p:cNvPicPr>
            <a:picLocks noChangeAspect="1" noChangeArrowheads="1"/>
          </p:cNvPicPr>
          <p:nvPr/>
        </p:nvPicPr>
        <p:blipFill>
          <a:blip r:embed="rId2" cstate="print"/>
          <a:srcRect/>
          <a:stretch>
            <a:fillRect/>
          </a:stretch>
        </p:blipFill>
        <p:spPr bwMode="auto">
          <a:xfrm>
            <a:off x="5791200" y="3733800"/>
            <a:ext cx="2857500" cy="2857500"/>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267200" cy="4678204"/>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17:</a:t>
            </a:r>
            <a:endParaRPr lang="en-US" sz="4000" dirty="0" smtClean="0"/>
          </a:p>
          <a:p>
            <a:r>
              <a:rPr lang="en-US" sz="4000" i="1" dirty="0" smtClean="0"/>
              <a:t>How Did the Civil War Test and Transform the American Constitutional System?</a:t>
            </a:r>
          </a:p>
          <a:p>
            <a:endParaRPr lang="en-US" dirty="0"/>
          </a:p>
        </p:txBody>
      </p:sp>
      <p:pic>
        <p:nvPicPr>
          <p:cNvPr id="9218" name="Picture 2"/>
          <p:cNvPicPr>
            <a:picLocks noChangeAspect="1" noChangeArrowheads="1"/>
          </p:cNvPicPr>
          <p:nvPr/>
        </p:nvPicPr>
        <p:blipFill>
          <a:blip r:embed="rId2" cstate="print"/>
          <a:srcRect/>
          <a:stretch>
            <a:fillRect/>
          </a:stretch>
        </p:blipFill>
        <p:spPr bwMode="auto">
          <a:xfrm>
            <a:off x="4495800" y="-2"/>
            <a:ext cx="4648200" cy="6858001"/>
          </a:xfrm>
          <a:prstGeom prst="rect">
            <a:avLst/>
          </a:prstGeom>
          <a:noFill/>
          <a:ln w="9525">
            <a:noFill/>
            <a:miter lim="800000"/>
            <a:headEnd/>
            <a:tailEnd/>
          </a:ln>
          <a:effectLst/>
          <a:scene3d>
            <a:camera prst="perspectiveLeft"/>
            <a:lightRig rig="threePt" dir="t"/>
          </a:scene3d>
          <a:sp3d>
            <a:bevelT/>
          </a:sp3d>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14400"/>
            <a:ext cx="8915400" cy="5334000"/>
          </a:xfrm>
        </p:spPr>
        <p:txBody>
          <a:bodyPr/>
          <a:lstStyle/>
          <a:p>
            <a:r>
              <a:rPr lang="en-US" dirty="0" smtClean="0"/>
              <a:t>Between 1860 and 1861, 11 Southern states seceded from the US, starting the Civil War.</a:t>
            </a:r>
          </a:p>
          <a:p>
            <a:r>
              <a:rPr lang="en-US" dirty="0" smtClean="0"/>
              <a:t>The war raised several issues: </a:t>
            </a:r>
          </a:p>
          <a:p>
            <a:pPr lvl="1"/>
            <a:r>
              <a:rPr lang="en-US" dirty="0" smtClean="0"/>
              <a:t>the right of states to secede </a:t>
            </a:r>
          </a:p>
          <a:p>
            <a:pPr lvl="1"/>
            <a:r>
              <a:rPr lang="en-US" dirty="0" smtClean="0"/>
              <a:t>the president’s wartime powers</a:t>
            </a:r>
          </a:p>
          <a:p>
            <a:pPr lvl="1"/>
            <a:r>
              <a:rPr lang="en-US" dirty="0" smtClean="0"/>
              <a:t>the balance between individual rights and national security </a:t>
            </a:r>
          </a:p>
          <a:p>
            <a:pPr lvl="1"/>
            <a:r>
              <a:rPr lang="en-US" dirty="0" smtClean="0"/>
              <a:t>the constitutional status of slavery</a:t>
            </a:r>
          </a:p>
          <a:p>
            <a:r>
              <a:rPr lang="en-US" dirty="0" smtClean="0"/>
              <a:t>Three amendments adopted after the war defined American citizenship and transformed the relationship between the national and state governments</a:t>
            </a:r>
            <a:endParaRPr lang="en-US" dirty="0"/>
          </a:p>
        </p:txBody>
      </p:sp>
      <p:sp>
        <p:nvSpPr>
          <p:cNvPr id="3" name="Title 2"/>
          <p:cNvSpPr>
            <a:spLocks noGrp="1"/>
          </p:cNvSpPr>
          <p:nvPr>
            <p:ph type="title"/>
          </p:nvPr>
        </p:nvSpPr>
        <p:spPr>
          <a:xfrm>
            <a:off x="152400" y="0"/>
            <a:ext cx="8229600" cy="792162"/>
          </a:xfrm>
        </p:spPr>
        <p:txBody>
          <a:bodyPr/>
          <a:lstStyle/>
          <a:p>
            <a:r>
              <a:rPr lang="en-US" dirty="0" smtClean="0"/>
              <a:t>Purpose</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28600" y="1143000"/>
            <a:ext cx="8458200" cy="4864291"/>
          </a:xfrm>
        </p:spPr>
        <p:txBody>
          <a:bodyPr/>
          <a:lstStyle/>
          <a:p>
            <a:endParaRPr lang="en-US" i="1" dirty="0" smtClean="0"/>
          </a:p>
          <a:p>
            <a:endParaRPr lang="en-US" i="1" dirty="0"/>
          </a:p>
        </p:txBody>
      </p:sp>
      <p:sp>
        <p:nvSpPr>
          <p:cNvPr id="4" name="Title 3"/>
          <p:cNvSpPr>
            <a:spLocks noGrp="1"/>
          </p:cNvSpPr>
          <p:nvPr>
            <p:ph type="title"/>
          </p:nvPr>
        </p:nvSpPr>
        <p:spPr>
          <a:xfrm>
            <a:off x="381000" y="0"/>
            <a:ext cx="8229600" cy="1143000"/>
          </a:xfrm>
        </p:spPr>
        <p:txBody>
          <a:bodyPr/>
          <a:lstStyle/>
          <a:p>
            <a:r>
              <a:rPr lang="en-US" dirty="0" smtClean="0"/>
              <a:t>Objectives</a:t>
            </a:r>
            <a:endParaRPr lang="en-US" dirty="0"/>
          </a:p>
        </p:txBody>
      </p:sp>
      <p:sp>
        <p:nvSpPr>
          <p:cNvPr id="6" name="Content Placeholder 1"/>
          <p:cNvSpPr txBox="1">
            <a:spLocks/>
          </p:cNvSpPr>
          <p:nvPr/>
        </p:nvSpPr>
        <p:spPr>
          <a:xfrm>
            <a:off x="152400" y="914400"/>
            <a:ext cx="8763000" cy="5334000"/>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noProof="0" dirty="0" smtClean="0"/>
              <a:t>Describe several important constitutional issues raised by President Lincoln’s actions, including suspension of habeas corpus and the Emancipation Proclamation.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0" i="1" u="none" strike="noStrike" kern="1200" cap="none" spc="0" normalizeH="0" dirty="0" smtClean="0">
                <a:ln>
                  <a:noFill/>
                </a:ln>
                <a:solidFill>
                  <a:schemeClr val="tx1"/>
                </a:solidFill>
                <a:effectLst/>
                <a:uLnTx/>
                <a:uFillTx/>
                <a:latin typeface="+mn-lt"/>
                <a:ea typeface="+mn-ea"/>
                <a:cs typeface="+mn-cs"/>
              </a:rPr>
              <a:t>Explain the similarities and differences between the US and Confederate constitutions.</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noProof="0" dirty="0" smtClean="0"/>
              <a:t>Explain how the Civil War led to the creation of the 13</a:t>
            </a:r>
            <a:r>
              <a:rPr lang="en-US" sz="2700" i="1" baseline="30000" noProof="0" dirty="0" smtClean="0"/>
              <a:t>th</a:t>
            </a:r>
            <a:r>
              <a:rPr lang="en-US" sz="2700" i="1" noProof="0" dirty="0" smtClean="0"/>
              <a:t>, 14</a:t>
            </a:r>
            <a:r>
              <a:rPr lang="en-US" sz="2700" i="1" baseline="30000" noProof="0" dirty="0" smtClean="0"/>
              <a:t>th</a:t>
            </a:r>
            <a:r>
              <a:rPr lang="en-US" sz="2700" i="1" noProof="0" dirty="0" smtClean="0"/>
              <a:t>, and 15</a:t>
            </a:r>
            <a:r>
              <a:rPr lang="en-US" sz="2700" i="1" baseline="30000" noProof="0" dirty="0" smtClean="0"/>
              <a:t>th</a:t>
            </a:r>
            <a:r>
              <a:rPr lang="en-US" sz="2700" i="1" noProof="0" dirty="0" smtClean="0"/>
              <a:t> Amendments.</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0" i="1" u="none" strike="noStrike" kern="1200" cap="none" spc="0" normalizeH="0" dirty="0" smtClean="0">
                <a:ln>
                  <a:noFill/>
                </a:ln>
                <a:solidFill>
                  <a:schemeClr val="tx1"/>
                </a:solidFill>
                <a:effectLst/>
                <a:uLnTx/>
                <a:uFillTx/>
                <a:latin typeface="+mn-lt"/>
                <a:ea typeface="+mn-ea"/>
                <a:cs typeface="+mn-cs"/>
              </a:rPr>
              <a:t>Evaluate, take, and defend positions on the conditions under which the writ of habeas corpus might be suspended and the constitutionality of secession. </a:t>
            </a:r>
            <a:endParaRPr kumimoji="0" lang="en-US" sz="2700" b="0" i="1" u="none" strike="noStrike" kern="1200" cap="none" spc="0" normalizeH="0" noProof="0" dirty="0" smtClean="0">
              <a:ln>
                <a:noFill/>
              </a:ln>
              <a:solidFill>
                <a:schemeClr val="tx1"/>
              </a:solidFill>
              <a:effectLst/>
              <a:uLnTx/>
              <a:uFillTx/>
              <a:latin typeface="+mn-lt"/>
              <a:ea typeface="+mn-ea"/>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14400"/>
            <a:ext cx="9144000" cy="5181600"/>
          </a:xfrm>
        </p:spPr>
        <p:txBody>
          <a:bodyPr>
            <a:normAutofit fontScale="70000" lnSpcReduction="20000"/>
          </a:bodyPr>
          <a:lstStyle/>
          <a:p>
            <a:r>
              <a:rPr lang="en-US" b="1" dirty="0" smtClean="0"/>
              <a:t>abolitionists</a:t>
            </a:r>
            <a:r>
              <a:rPr lang="en-US" dirty="0" smtClean="0"/>
              <a:t> </a:t>
            </a:r>
          </a:p>
          <a:p>
            <a:pPr lvl="1"/>
            <a:r>
              <a:rPr lang="en-US" dirty="0" smtClean="0"/>
              <a:t>Opponents of slavery who wished to put an end to the institution. </a:t>
            </a:r>
          </a:p>
          <a:p>
            <a:pPr lvl="1">
              <a:buNone/>
            </a:pPr>
            <a:endParaRPr lang="en-US" dirty="0" smtClean="0"/>
          </a:p>
          <a:p>
            <a:r>
              <a:rPr lang="en-US" b="1" dirty="0" smtClean="0"/>
              <a:t>grandfather clause</a:t>
            </a:r>
            <a:r>
              <a:rPr lang="en-US" dirty="0" smtClean="0"/>
              <a:t> </a:t>
            </a:r>
          </a:p>
          <a:p>
            <a:pPr lvl="1"/>
            <a:r>
              <a:rPr lang="en-US" dirty="0" smtClean="0"/>
              <a:t>Provisions of laws passed in the South after the Civil War stating that citizens could vote only if their grandfathers had been allowed to vote. The law made it impossible for African Americans to vote because their grandfathers had been excluded from voting. </a:t>
            </a:r>
          </a:p>
          <a:p>
            <a:pPr lvl="1">
              <a:buNone/>
            </a:pPr>
            <a:endParaRPr lang="en-US" dirty="0" smtClean="0"/>
          </a:p>
          <a:p>
            <a:r>
              <a:rPr lang="en-US" b="1" dirty="0" smtClean="0"/>
              <a:t>literacy test</a:t>
            </a:r>
            <a:r>
              <a:rPr lang="en-US" dirty="0" smtClean="0"/>
              <a:t> </a:t>
            </a:r>
          </a:p>
          <a:p>
            <a:pPr lvl="1"/>
            <a:r>
              <a:rPr lang="en-US" dirty="0" smtClean="0"/>
              <a:t>A test to prove a person's abilities to read and write. Until 1964, such tests were used in various states to prevent minorities from voting. </a:t>
            </a:r>
          </a:p>
          <a:p>
            <a:pPr lvl="1">
              <a:buNone/>
            </a:pPr>
            <a:endParaRPr lang="en-US" dirty="0" smtClean="0"/>
          </a:p>
          <a:p>
            <a:r>
              <a:rPr lang="en-US" b="1" dirty="0" smtClean="0"/>
              <a:t>poll tax</a:t>
            </a:r>
            <a:r>
              <a:rPr lang="en-US" dirty="0" smtClean="0"/>
              <a:t> </a:t>
            </a:r>
          </a:p>
          <a:p>
            <a:pPr lvl="1"/>
            <a:r>
              <a:rPr lang="en-US" dirty="0" smtClean="0"/>
              <a:t>A tax that voters in many states were required to pay in order to exercise their right to vote. These barriers were used until 1964 to prevent African Americans from voting. </a:t>
            </a:r>
          </a:p>
          <a:p>
            <a:pPr lvl="1">
              <a:buNone/>
            </a:pPr>
            <a:endParaRPr lang="en-US" dirty="0" smtClean="0"/>
          </a:p>
          <a:p>
            <a:r>
              <a:rPr lang="en-US" b="1" dirty="0" smtClean="0"/>
              <a:t>secession</a:t>
            </a:r>
            <a:r>
              <a:rPr lang="en-US" dirty="0" smtClean="0"/>
              <a:t> </a:t>
            </a:r>
          </a:p>
          <a:p>
            <a:pPr lvl="1"/>
            <a:r>
              <a:rPr lang="en-US" dirty="0" smtClean="0"/>
              <a:t>In U.S. history, the act of states leaving the Union in 1861 following the election of President Abraham Lincoln; precipitated the Civil War. </a:t>
            </a:r>
          </a:p>
          <a:p>
            <a:endParaRPr lang="en-US" dirty="0">
              <a:solidFill>
                <a:schemeClr val="tx2">
                  <a:lumMod val="75000"/>
                </a:schemeClr>
              </a:solidFill>
            </a:endParaRPr>
          </a:p>
        </p:txBody>
      </p:sp>
      <p:sp>
        <p:nvSpPr>
          <p:cNvPr id="3" name="Title 2"/>
          <p:cNvSpPr>
            <a:spLocks noGrp="1"/>
          </p:cNvSpPr>
          <p:nvPr>
            <p:ph type="title"/>
          </p:nvPr>
        </p:nvSpPr>
        <p:spPr>
          <a:xfrm>
            <a:off x="0" y="0"/>
            <a:ext cx="8229600" cy="1143000"/>
          </a:xfrm>
        </p:spPr>
        <p:txBody>
          <a:bodyPr/>
          <a:lstStyle/>
          <a:p>
            <a:r>
              <a:rPr lang="en-US" dirty="0" smtClean="0"/>
              <a:t>Terms to Know</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524000"/>
            <a:ext cx="5943600" cy="4343400"/>
          </a:xfrm>
        </p:spPr>
        <p:txBody>
          <a:bodyPr>
            <a:normAutofit fontScale="92500" lnSpcReduction="10000"/>
          </a:bodyPr>
          <a:lstStyle/>
          <a:p>
            <a:r>
              <a:rPr lang="en-US" dirty="0" smtClean="0"/>
              <a:t>The Constitution &amp; Slavery </a:t>
            </a:r>
          </a:p>
          <a:p>
            <a:pPr lvl="1"/>
            <a:r>
              <a:rPr lang="en-US" dirty="0" smtClean="0"/>
              <a:t>Constitution addressed slavery in following ways </a:t>
            </a:r>
          </a:p>
          <a:p>
            <a:pPr lvl="2"/>
            <a:r>
              <a:rPr lang="en-US" dirty="0" smtClean="0"/>
              <a:t>3/5</a:t>
            </a:r>
            <a:r>
              <a:rPr lang="en-US" baseline="30000" dirty="0" smtClean="0"/>
              <a:t>ths</a:t>
            </a:r>
            <a:r>
              <a:rPr lang="en-US" dirty="0" smtClean="0"/>
              <a:t> Compromise (Art. I Sec. 2) </a:t>
            </a:r>
          </a:p>
          <a:p>
            <a:pPr lvl="2"/>
            <a:r>
              <a:rPr lang="en-US" dirty="0" smtClean="0"/>
              <a:t>“Fugitive Slave Clause” (Art. IV Sec. 2) </a:t>
            </a:r>
          </a:p>
          <a:p>
            <a:pPr lvl="2"/>
            <a:r>
              <a:rPr lang="en-US" dirty="0" smtClean="0"/>
              <a:t>Banned slave trade in 1808 (signed into law by Jeff.)</a:t>
            </a:r>
          </a:p>
          <a:p>
            <a:pPr lvl="1"/>
            <a:r>
              <a:rPr lang="en-US" dirty="0" smtClean="0"/>
              <a:t>Pro-Slavery Advocates: slavery issue should be forever regulated by state </a:t>
            </a:r>
            <a:r>
              <a:rPr lang="en-US" dirty="0" err="1" smtClean="0"/>
              <a:t>gov’ts</a:t>
            </a:r>
            <a:r>
              <a:rPr lang="en-US" dirty="0" smtClean="0"/>
              <a:t>. </a:t>
            </a:r>
          </a:p>
          <a:p>
            <a:pPr lvl="1"/>
            <a:r>
              <a:rPr lang="en-US" dirty="0" smtClean="0"/>
              <a:t>Abolitionists: no mention of “slavery” in Constitution / institution is at odds with American ideals / Founders sought end to slave trade</a:t>
            </a:r>
            <a:endParaRPr lang="en-US" dirty="0"/>
          </a:p>
        </p:txBody>
      </p:sp>
      <p:sp>
        <p:nvSpPr>
          <p:cNvPr id="3" name="Title 2"/>
          <p:cNvSpPr>
            <a:spLocks noGrp="1"/>
          </p:cNvSpPr>
          <p:nvPr>
            <p:ph type="title"/>
          </p:nvPr>
        </p:nvSpPr>
        <p:spPr/>
        <p:txBody>
          <a:bodyPr>
            <a:normAutofit fontScale="90000"/>
          </a:bodyPr>
          <a:lstStyle/>
          <a:p>
            <a:r>
              <a:rPr lang="en-US" dirty="0" smtClean="0"/>
              <a:t>Constitutional Issues Lay Foundation for Civil War</a:t>
            </a:r>
            <a:endParaRPr lang="en-US" dirty="0"/>
          </a:p>
        </p:txBody>
      </p:sp>
      <p:pic>
        <p:nvPicPr>
          <p:cNvPr id="26628" name="Picture 4" descr="http://www.latinamericanstudies.org/slavery/slave-ship-2.jpg"/>
          <p:cNvPicPr>
            <a:picLocks noChangeAspect="1" noChangeArrowheads="1"/>
          </p:cNvPicPr>
          <p:nvPr/>
        </p:nvPicPr>
        <p:blipFill>
          <a:blip r:embed="rId2" cstate="print"/>
          <a:srcRect/>
          <a:stretch>
            <a:fillRect/>
          </a:stretch>
        </p:blipFill>
        <p:spPr bwMode="auto">
          <a:xfrm>
            <a:off x="6071826" y="2057400"/>
            <a:ext cx="2919774" cy="3505200"/>
          </a:xfrm>
          <a:prstGeom prst="rect">
            <a:avLst/>
          </a:prstGeom>
          <a:ln>
            <a:noFill/>
          </a:ln>
          <a:effectLst>
            <a:softEdge rad="112500"/>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304800"/>
            <a:ext cx="8534400" cy="6019800"/>
          </a:xfrm>
        </p:spPr>
        <p:txBody>
          <a:bodyPr>
            <a:normAutofit/>
          </a:bodyPr>
          <a:lstStyle/>
          <a:p>
            <a:r>
              <a:rPr lang="en-US" dirty="0" smtClean="0"/>
              <a:t>The Constitution &amp; New Territories </a:t>
            </a:r>
          </a:p>
          <a:p>
            <a:pPr lvl="1"/>
            <a:r>
              <a:rPr lang="en-US" dirty="0" smtClean="0"/>
              <a:t>Congress given power to approve new state constitutions</a:t>
            </a:r>
          </a:p>
          <a:p>
            <a:pPr lvl="1"/>
            <a:r>
              <a:rPr lang="en-US" dirty="0" smtClean="0"/>
              <a:t>Missouri Compromise</a:t>
            </a:r>
          </a:p>
          <a:p>
            <a:pPr lvl="2"/>
            <a:r>
              <a:rPr lang="en-US" dirty="0" smtClean="0"/>
              <a:t>Only new states south of MO’s southern border open to slavery. </a:t>
            </a:r>
          </a:p>
          <a:p>
            <a:pPr lvl="2"/>
            <a:r>
              <a:rPr lang="en-US" dirty="0" smtClean="0"/>
              <a:t>Slave &amp; non-slave states admitted in pairs to keep balance in Senate</a:t>
            </a:r>
          </a:p>
          <a:p>
            <a:pPr lvl="1"/>
            <a:r>
              <a:rPr lang="en-US" dirty="0" smtClean="0"/>
              <a:t>Texas Annexation and Mexican War</a:t>
            </a:r>
          </a:p>
          <a:p>
            <a:pPr lvl="2"/>
            <a:r>
              <a:rPr lang="en-US" dirty="0" smtClean="0"/>
              <a:t>Most newly acquired territory above “36’ 30’”</a:t>
            </a:r>
          </a:p>
          <a:p>
            <a:pPr lvl="2"/>
            <a:r>
              <a:rPr lang="en-US" dirty="0" smtClean="0"/>
              <a:t>Compromise of 1850 – California = free state, tougher fugitive slave laws </a:t>
            </a:r>
          </a:p>
          <a:p>
            <a:pPr lvl="1"/>
            <a:r>
              <a:rPr lang="en-US" dirty="0" smtClean="0"/>
              <a:t>By mid 1850’s, two sides emerge (both cite Dec.)</a:t>
            </a:r>
          </a:p>
          <a:p>
            <a:pPr lvl="2"/>
            <a:r>
              <a:rPr lang="en-US" dirty="0" smtClean="0"/>
              <a:t>Free </a:t>
            </a:r>
            <a:r>
              <a:rPr lang="en-US" dirty="0" err="1" smtClean="0"/>
              <a:t>Soilers</a:t>
            </a:r>
            <a:r>
              <a:rPr lang="en-US" dirty="0" smtClean="0"/>
              <a:t> / Republicans (human liberty)</a:t>
            </a:r>
          </a:p>
          <a:p>
            <a:pPr lvl="2"/>
            <a:r>
              <a:rPr lang="en-US" dirty="0" smtClean="0"/>
              <a:t>Popular Sovereignty Advocates - People of territory decide for themselves whether to allow slavery</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495800" cy="4525963"/>
          </a:xfrm>
        </p:spPr>
        <p:txBody>
          <a:bodyPr>
            <a:normAutofit lnSpcReduction="10000"/>
          </a:bodyPr>
          <a:lstStyle/>
          <a:p>
            <a:r>
              <a:rPr lang="en-US" dirty="0" smtClean="0"/>
              <a:t>This aspect of compromise infuriates abolitionists. </a:t>
            </a:r>
          </a:p>
          <a:p>
            <a:r>
              <a:rPr lang="en-US" dirty="0" smtClean="0"/>
              <a:t>Leads to Northern “personal liberty laws” / refuse to enforce</a:t>
            </a:r>
          </a:p>
          <a:p>
            <a:r>
              <a:rPr lang="en-US" dirty="0" err="1" smtClean="0"/>
              <a:t>Dred</a:t>
            </a:r>
            <a:r>
              <a:rPr lang="en-US" dirty="0" smtClean="0"/>
              <a:t> Scott v. Sanford (1857) </a:t>
            </a:r>
          </a:p>
          <a:p>
            <a:pPr lvl="1"/>
            <a:r>
              <a:rPr lang="en-US" dirty="0" smtClean="0"/>
              <a:t>Scott sued master – claims when brought to Wisconsin, earned freedom.</a:t>
            </a:r>
          </a:p>
          <a:p>
            <a:pPr lvl="1"/>
            <a:endParaRPr lang="en-US" dirty="0"/>
          </a:p>
        </p:txBody>
      </p:sp>
      <p:sp>
        <p:nvSpPr>
          <p:cNvPr id="3" name="Title 2"/>
          <p:cNvSpPr>
            <a:spLocks noGrp="1"/>
          </p:cNvSpPr>
          <p:nvPr>
            <p:ph type="title"/>
          </p:nvPr>
        </p:nvSpPr>
        <p:spPr/>
        <p:txBody>
          <a:bodyPr/>
          <a:lstStyle/>
          <a:p>
            <a:r>
              <a:rPr lang="en-US" dirty="0" smtClean="0"/>
              <a:t>Fugitive Slave Law of 1850</a:t>
            </a:r>
            <a:endParaRPr lang="en-US" dirty="0"/>
          </a:p>
        </p:txBody>
      </p:sp>
      <p:pic>
        <p:nvPicPr>
          <p:cNvPr id="4" name="Picture 2" descr="http://www.eblackstudies.org/intro/images/img73.jpg"/>
          <p:cNvPicPr>
            <a:picLocks noChangeAspect="1" noChangeArrowheads="1"/>
          </p:cNvPicPr>
          <p:nvPr/>
        </p:nvPicPr>
        <p:blipFill>
          <a:blip r:embed="rId2" cstate="print"/>
          <a:srcRect/>
          <a:stretch>
            <a:fillRect/>
          </a:stretch>
        </p:blipFill>
        <p:spPr bwMode="auto">
          <a:xfrm>
            <a:off x="5486400" y="1752600"/>
            <a:ext cx="3314049" cy="3838576"/>
          </a:xfrm>
          <a:prstGeom prst="rect">
            <a:avLst/>
          </a:prstGeom>
          <a:ln>
            <a:noFill/>
          </a:ln>
          <a:effectLst>
            <a:softEdge rad="112500"/>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19200"/>
            <a:ext cx="6019800" cy="4525963"/>
          </a:xfrm>
        </p:spPr>
        <p:txBody>
          <a:bodyPr>
            <a:normAutofit lnSpcReduction="10000"/>
          </a:bodyPr>
          <a:lstStyle/>
          <a:p>
            <a:r>
              <a:rPr lang="en-US" dirty="0" smtClean="0"/>
              <a:t>African Americans could not be citizens</a:t>
            </a:r>
          </a:p>
          <a:p>
            <a:pPr lvl="1"/>
            <a:r>
              <a:rPr lang="en-US" dirty="0" smtClean="0"/>
              <a:t>No protection under national law</a:t>
            </a:r>
          </a:p>
          <a:p>
            <a:pPr lvl="2"/>
            <a:r>
              <a:rPr lang="en-US" dirty="0" smtClean="0"/>
              <a:t>(However, Constitution never defines citizenship)</a:t>
            </a:r>
          </a:p>
          <a:p>
            <a:r>
              <a:rPr lang="en-US" dirty="0" smtClean="0"/>
              <a:t>National </a:t>
            </a:r>
            <a:r>
              <a:rPr lang="en-US" dirty="0" err="1" smtClean="0"/>
              <a:t>Gov’t</a:t>
            </a:r>
            <a:r>
              <a:rPr lang="en-US" dirty="0" smtClean="0"/>
              <a:t>  has no right to exclude slavery (property) from new territories</a:t>
            </a:r>
          </a:p>
          <a:p>
            <a:pPr lvl="1"/>
            <a:r>
              <a:rPr lang="en-US" dirty="0" smtClean="0"/>
              <a:t>Essentially nullifies MO Compromise</a:t>
            </a:r>
          </a:p>
          <a:p>
            <a:r>
              <a:rPr lang="en-US" dirty="0" smtClean="0"/>
              <a:t>Due Process (5</a:t>
            </a:r>
            <a:r>
              <a:rPr lang="en-US" baseline="30000" dirty="0" smtClean="0"/>
              <a:t>th</a:t>
            </a:r>
            <a:r>
              <a:rPr lang="en-US" dirty="0" smtClean="0"/>
              <a:t> Amendment) protects property rights (slaves)</a:t>
            </a:r>
            <a:endParaRPr lang="en-US" dirty="0"/>
          </a:p>
        </p:txBody>
      </p:sp>
      <p:sp>
        <p:nvSpPr>
          <p:cNvPr id="3" name="Title 2"/>
          <p:cNvSpPr>
            <a:spLocks noGrp="1"/>
          </p:cNvSpPr>
          <p:nvPr>
            <p:ph type="title"/>
          </p:nvPr>
        </p:nvSpPr>
        <p:spPr>
          <a:xfrm>
            <a:off x="381000" y="0"/>
            <a:ext cx="5867400" cy="1143000"/>
          </a:xfrm>
        </p:spPr>
        <p:txBody>
          <a:bodyPr>
            <a:normAutofit fontScale="90000"/>
          </a:bodyPr>
          <a:lstStyle/>
          <a:p>
            <a:r>
              <a:rPr lang="en-US" dirty="0" smtClean="0"/>
              <a:t>The </a:t>
            </a:r>
            <a:r>
              <a:rPr lang="en-US" dirty="0" err="1" smtClean="0"/>
              <a:t>Dred</a:t>
            </a:r>
            <a:r>
              <a:rPr lang="en-US" dirty="0" smtClean="0"/>
              <a:t> Scott Decision</a:t>
            </a:r>
            <a:endParaRPr lang="en-US" dirty="0"/>
          </a:p>
        </p:txBody>
      </p:sp>
      <p:pic>
        <p:nvPicPr>
          <p:cNvPr id="23554" name="Picture 2" descr="http://www.lib.unc.edu/coursepages/hist/images/DredScott.jpg"/>
          <p:cNvPicPr>
            <a:picLocks noChangeAspect="1" noChangeArrowheads="1"/>
          </p:cNvPicPr>
          <p:nvPr/>
        </p:nvPicPr>
        <p:blipFill>
          <a:blip r:embed="rId2" cstate="print"/>
          <a:srcRect/>
          <a:stretch>
            <a:fillRect/>
          </a:stretch>
        </p:blipFill>
        <p:spPr bwMode="auto">
          <a:xfrm>
            <a:off x="6204559" y="3505200"/>
            <a:ext cx="2787041" cy="3352800"/>
          </a:xfrm>
          <a:prstGeom prst="rect">
            <a:avLst/>
          </a:prstGeom>
          <a:ln>
            <a:noFill/>
          </a:ln>
          <a:effectLst>
            <a:softEdge rad="112500"/>
          </a:effectLst>
        </p:spPr>
      </p:pic>
      <p:pic>
        <p:nvPicPr>
          <p:cNvPr id="23556" name="Picture 4" descr="http://upload.wikimedia.org/wikipedia/commons/6/66/Roger_Taney_-_Healy.jpg"/>
          <p:cNvPicPr>
            <a:picLocks noChangeAspect="1" noChangeArrowheads="1"/>
          </p:cNvPicPr>
          <p:nvPr/>
        </p:nvPicPr>
        <p:blipFill>
          <a:blip r:embed="rId3" cstate="print"/>
          <a:srcRect/>
          <a:stretch>
            <a:fillRect/>
          </a:stretch>
        </p:blipFill>
        <p:spPr bwMode="auto">
          <a:xfrm>
            <a:off x="6248400" y="228600"/>
            <a:ext cx="2743200" cy="3411940"/>
          </a:xfrm>
          <a:prstGeom prst="rect">
            <a:avLst/>
          </a:prstGeom>
          <a:ln>
            <a:noFill/>
          </a:ln>
          <a:effectLst>
            <a:softEdge rad="11250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686800" cy="4843272"/>
          </a:xfrm>
        </p:spPr>
        <p:txBody>
          <a:bodyPr>
            <a:normAutofit lnSpcReduction="10000"/>
          </a:bodyPr>
          <a:lstStyle/>
          <a:p>
            <a:r>
              <a:rPr lang="en-US" dirty="0" smtClean="0"/>
              <a:t>Since 1787, the Constitution has changed in several important ways.  The Framers provided mechanisms for change, such as Amendments.</a:t>
            </a:r>
          </a:p>
          <a:p>
            <a:r>
              <a:rPr lang="en-US" dirty="0" smtClean="0"/>
              <a:t>The Civil War transformed the Constitution in several ways towards ideals of equality contained in </a:t>
            </a:r>
            <a:r>
              <a:rPr lang="en-US" i="1" dirty="0" smtClean="0"/>
              <a:t>The Declaration of Independence.</a:t>
            </a:r>
            <a:endParaRPr lang="en-US" dirty="0" smtClean="0"/>
          </a:p>
          <a:p>
            <a:r>
              <a:rPr lang="en-US" dirty="0" smtClean="0"/>
              <a:t>In this unit, you will learn </a:t>
            </a:r>
          </a:p>
          <a:p>
            <a:pPr lvl="1"/>
            <a:r>
              <a:rPr lang="en-US" dirty="0" smtClean="0"/>
              <a:t>How judicial review and political parties affect American constitutionalism.  </a:t>
            </a:r>
          </a:p>
          <a:p>
            <a:pPr lvl="1"/>
            <a:r>
              <a:rPr lang="en-US" smtClean="0"/>
              <a:t>About the </a:t>
            </a:r>
            <a:r>
              <a:rPr lang="en-US" dirty="0" smtClean="0"/>
              <a:t>Civil War’s creation of a “2</a:t>
            </a:r>
            <a:r>
              <a:rPr lang="en-US" baseline="30000" dirty="0" smtClean="0"/>
              <a:t>nd</a:t>
            </a:r>
            <a:r>
              <a:rPr lang="en-US" dirty="0" smtClean="0"/>
              <a:t> American Constitution” through the transformation of due process, equal protections, and expansion of voting rights.    </a:t>
            </a:r>
            <a:endParaRPr lang="en-US" dirty="0"/>
          </a:p>
        </p:txBody>
      </p:sp>
      <p:sp>
        <p:nvSpPr>
          <p:cNvPr id="2" name="Title 1"/>
          <p:cNvSpPr>
            <a:spLocks noGrp="1"/>
          </p:cNvSpPr>
          <p:nvPr>
            <p:ph type="title"/>
          </p:nvPr>
        </p:nvSpPr>
        <p:spPr/>
        <p:txBody>
          <a:bodyPr/>
          <a:lstStyle/>
          <a:p>
            <a:r>
              <a:rPr lang="en-US" smtClean="0"/>
              <a:t>Unit 3 </a:t>
            </a:r>
            <a:r>
              <a:rPr lang="en-US" dirty="0" smtClean="0"/>
              <a:t>Purpose</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90600"/>
            <a:ext cx="5791200" cy="5029200"/>
          </a:xfrm>
        </p:spPr>
        <p:txBody>
          <a:bodyPr>
            <a:normAutofit fontScale="92500"/>
          </a:bodyPr>
          <a:lstStyle/>
          <a:p>
            <a:r>
              <a:rPr lang="en-US" dirty="0" smtClean="0"/>
              <a:t>Lincoln’ Election spurs Southern secession</a:t>
            </a:r>
          </a:p>
          <a:p>
            <a:pPr lvl="1"/>
            <a:r>
              <a:rPr lang="en-US" dirty="0" smtClean="0"/>
              <a:t>South opposed Republican “free soil” principles </a:t>
            </a:r>
          </a:p>
          <a:p>
            <a:pPr lvl="1"/>
            <a:r>
              <a:rPr lang="en-US" dirty="0" smtClean="0"/>
              <a:t>Form Confederate States of America, adopt own constitution </a:t>
            </a:r>
          </a:p>
          <a:p>
            <a:r>
              <a:rPr lang="en-US" dirty="0" smtClean="0"/>
              <a:t>South argued that union was only a compact of states, none gave up sovereignty w/ ratification</a:t>
            </a:r>
          </a:p>
          <a:p>
            <a:r>
              <a:rPr lang="en-US" dirty="0" smtClean="0"/>
              <a:t>Also claimed right to revolution if fundamental (property) rights were violated. Secession a 2</a:t>
            </a:r>
            <a:r>
              <a:rPr lang="en-US" baseline="30000" dirty="0" smtClean="0"/>
              <a:t>nd</a:t>
            </a:r>
            <a:r>
              <a:rPr lang="en-US" dirty="0" smtClean="0"/>
              <a:t> American Revolution. </a:t>
            </a:r>
          </a:p>
          <a:p>
            <a:endParaRPr lang="en-US" dirty="0" smtClean="0"/>
          </a:p>
          <a:p>
            <a:endParaRPr lang="en-US" dirty="0"/>
          </a:p>
        </p:txBody>
      </p:sp>
      <p:sp>
        <p:nvSpPr>
          <p:cNvPr id="3" name="Title 2"/>
          <p:cNvSpPr>
            <a:spLocks noGrp="1"/>
          </p:cNvSpPr>
          <p:nvPr>
            <p:ph type="title"/>
          </p:nvPr>
        </p:nvSpPr>
        <p:spPr>
          <a:xfrm>
            <a:off x="304800" y="0"/>
            <a:ext cx="8229600" cy="1143000"/>
          </a:xfrm>
        </p:spPr>
        <p:txBody>
          <a:bodyPr>
            <a:normAutofit fontScale="90000"/>
          </a:bodyPr>
          <a:lstStyle/>
          <a:p>
            <a:r>
              <a:rPr lang="en-US" dirty="0" smtClean="0"/>
              <a:t>Secession &amp; Its Constitutionality</a:t>
            </a:r>
            <a:endParaRPr lang="en-US" dirty="0"/>
          </a:p>
        </p:txBody>
      </p:sp>
      <p:pic>
        <p:nvPicPr>
          <p:cNvPr id="22530" name="Picture 2" descr="http://www.gizmola.com/blog/uploads/images/ftsumter.jpg"/>
          <p:cNvPicPr>
            <a:picLocks noChangeAspect="1" noChangeArrowheads="1"/>
          </p:cNvPicPr>
          <p:nvPr/>
        </p:nvPicPr>
        <p:blipFill>
          <a:blip r:embed="rId2" cstate="print"/>
          <a:srcRect/>
          <a:stretch>
            <a:fillRect/>
          </a:stretch>
        </p:blipFill>
        <p:spPr bwMode="auto">
          <a:xfrm>
            <a:off x="5848350" y="2743200"/>
            <a:ext cx="3295650" cy="2638426"/>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0"/>
            <a:ext cx="8991600" cy="6858000"/>
          </a:xfrm>
        </p:spPr>
        <p:txBody>
          <a:bodyPr>
            <a:normAutofit/>
          </a:bodyPr>
          <a:lstStyle/>
          <a:p>
            <a:r>
              <a:rPr lang="en-US" dirty="0" smtClean="0"/>
              <a:t>Lincoln &amp; Northerners deny right to secede</a:t>
            </a:r>
          </a:p>
          <a:p>
            <a:pPr lvl="1"/>
            <a:r>
              <a:rPr lang="en-US" dirty="0" smtClean="0"/>
              <a:t>Sovereignty granted to American people as a whole </a:t>
            </a:r>
          </a:p>
          <a:p>
            <a:pPr lvl="1"/>
            <a:r>
              <a:rPr lang="en-US" dirty="0" smtClean="0"/>
              <a:t>No southern rights had been violated, just fear of losing of right to own slaves. </a:t>
            </a:r>
          </a:p>
          <a:p>
            <a:pPr lvl="1"/>
            <a:r>
              <a:rPr lang="en-US" dirty="0" smtClean="0"/>
              <a:t>Secession considered act of rebellion. </a:t>
            </a:r>
          </a:p>
          <a:p>
            <a:pPr lvl="1">
              <a:buNone/>
            </a:pPr>
            <a:endParaRPr lang="en-US" dirty="0" smtClean="0"/>
          </a:p>
          <a:p>
            <a:r>
              <a:rPr lang="en-US" dirty="0" smtClean="0"/>
              <a:t>Confederate Constitution </a:t>
            </a:r>
          </a:p>
          <a:p>
            <a:pPr lvl="1"/>
            <a:r>
              <a:rPr lang="en-US" dirty="0" smtClean="0"/>
              <a:t>Key differences: </a:t>
            </a:r>
          </a:p>
          <a:p>
            <a:pPr lvl="2"/>
            <a:r>
              <a:rPr lang="en-US" dirty="0" smtClean="0"/>
              <a:t>President = One 6-yr term</a:t>
            </a:r>
          </a:p>
          <a:p>
            <a:pPr lvl="2"/>
            <a:r>
              <a:rPr lang="en-US" dirty="0" smtClean="0"/>
              <a:t>Restricts Congressional power over</a:t>
            </a:r>
          </a:p>
          <a:p>
            <a:pPr lvl="2">
              <a:buNone/>
            </a:pPr>
            <a:r>
              <a:rPr lang="en-US" dirty="0" smtClean="0"/>
              <a:t>  tariffs and infrastructure </a:t>
            </a:r>
          </a:p>
          <a:p>
            <a:pPr lvl="2"/>
            <a:r>
              <a:rPr lang="en-US" dirty="0" smtClean="0"/>
              <a:t>Explicitly protected slavery</a:t>
            </a:r>
          </a:p>
          <a:p>
            <a:pPr lvl="1"/>
            <a:endParaRPr lang="en-US" dirty="0" smtClean="0"/>
          </a:p>
        </p:txBody>
      </p:sp>
      <p:pic>
        <p:nvPicPr>
          <p:cNvPr id="21506" name="Picture 2" descr="http://georgiainfo.galileo.usg.edu/tdgh-mar/Confederate%20Constitution.jpg"/>
          <p:cNvPicPr>
            <a:picLocks noChangeAspect="1" noChangeArrowheads="1"/>
          </p:cNvPicPr>
          <p:nvPr/>
        </p:nvPicPr>
        <p:blipFill>
          <a:blip r:embed="rId2" cstate="print"/>
          <a:srcRect/>
          <a:stretch>
            <a:fillRect/>
          </a:stretch>
        </p:blipFill>
        <p:spPr bwMode="auto">
          <a:xfrm>
            <a:off x="6048375" y="2057399"/>
            <a:ext cx="3095625" cy="4800601"/>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pic>
        <p:nvPicPr>
          <p:cNvPr id="4" name="Picture 4" descr="kennedy_ch20_p465"/>
          <p:cNvPicPr>
            <a:picLocks noChangeAspect="1" noChangeArrowheads="1"/>
          </p:cNvPicPr>
          <p:nvPr/>
        </p:nvPicPr>
        <p:blipFill>
          <a:blip r:embed="rId2" cstate="print"/>
          <a:srcRect/>
          <a:stretch>
            <a:fillRect/>
          </a:stretch>
        </p:blipFill>
        <p:spPr bwMode="auto">
          <a:xfrm>
            <a:off x="0" y="0"/>
            <a:ext cx="9144000" cy="6898888"/>
          </a:xfrm>
          <a:prstGeom prst="rect">
            <a:avLst/>
          </a:prstGeom>
          <a:noFill/>
          <a:ln w="12700">
            <a:solidFill>
              <a:srgbClr val="000000"/>
            </a:solid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Slavery the main cause, but initially fought to preserve Union / defend Constitution </a:t>
            </a:r>
          </a:p>
          <a:p>
            <a:r>
              <a:rPr lang="en-US" dirty="0" smtClean="0"/>
              <a:t>Unprecedented Presidential Powers </a:t>
            </a:r>
          </a:p>
          <a:p>
            <a:pPr lvl="1"/>
            <a:r>
              <a:rPr lang="en-US" dirty="0" smtClean="0"/>
              <a:t>Expanded army w/o approval of</a:t>
            </a:r>
          </a:p>
          <a:p>
            <a:pPr lvl="1">
              <a:buNone/>
            </a:pPr>
            <a:r>
              <a:rPr lang="en-US" dirty="0" smtClean="0"/>
              <a:t>   Congress </a:t>
            </a:r>
          </a:p>
          <a:p>
            <a:pPr lvl="1"/>
            <a:r>
              <a:rPr lang="en-US" dirty="0" smtClean="0"/>
              <a:t>Suspended habeas corpus </a:t>
            </a:r>
          </a:p>
          <a:p>
            <a:pPr lvl="1">
              <a:buNone/>
            </a:pPr>
            <a:r>
              <a:rPr lang="en-US" dirty="0" smtClean="0"/>
              <a:t>  (power of Congress) </a:t>
            </a:r>
          </a:p>
          <a:p>
            <a:pPr lvl="1"/>
            <a:r>
              <a:rPr lang="en-US" dirty="0" smtClean="0"/>
              <a:t>Military  trials / arrest for </a:t>
            </a:r>
          </a:p>
          <a:p>
            <a:pPr lvl="1">
              <a:buNone/>
            </a:pPr>
            <a:r>
              <a:rPr lang="en-US" dirty="0" smtClean="0"/>
              <a:t>  “treasonable” speech</a:t>
            </a:r>
            <a:endParaRPr lang="en-US" dirty="0"/>
          </a:p>
        </p:txBody>
      </p:sp>
      <p:sp>
        <p:nvSpPr>
          <p:cNvPr id="3" name="Title 2"/>
          <p:cNvSpPr>
            <a:spLocks noGrp="1"/>
          </p:cNvSpPr>
          <p:nvPr>
            <p:ph type="title"/>
          </p:nvPr>
        </p:nvSpPr>
        <p:spPr/>
        <p:txBody>
          <a:bodyPr>
            <a:normAutofit fontScale="90000"/>
          </a:bodyPr>
          <a:lstStyle/>
          <a:p>
            <a:r>
              <a:rPr lang="en-US" dirty="0" smtClean="0"/>
              <a:t>The Constitutional Issues that Provoked War</a:t>
            </a:r>
            <a:endParaRPr lang="en-US" dirty="0"/>
          </a:p>
        </p:txBody>
      </p:sp>
      <p:pic>
        <p:nvPicPr>
          <p:cNvPr id="20482" name="Picture 2" descr="http://www.lz95.org/mss/webquests/civilwar/lincoln%20at%20antietam.jpg"/>
          <p:cNvPicPr>
            <a:picLocks noChangeAspect="1" noChangeArrowheads="1"/>
          </p:cNvPicPr>
          <p:nvPr/>
        </p:nvPicPr>
        <p:blipFill>
          <a:blip r:embed="rId2" cstate="print"/>
          <a:srcRect/>
          <a:stretch>
            <a:fillRect/>
          </a:stretch>
        </p:blipFill>
        <p:spPr bwMode="auto">
          <a:xfrm>
            <a:off x="5791200" y="2792730"/>
            <a:ext cx="3352800" cy="4065270"/>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143000"/>
            <a:ext cx="8229600" cy="4525963"/>
          </a:xfrm>
        </p:spPr>
        <p:txBody>
          <a:bodyPr/>
          <a:lstStyle/>
          <a:p>
            <a:r>
              <a:rPr lang="en-US" dirty="0" smtClean="0"/>
              <a:t>Abolishing slavery considered a military necessity, would undercut South’s main labor source</a:t>
            </a:r>
          </a:p>
          <a:p>
            <a:r>
              <a:rPr lang="en-US" dirty="0" smtClean="0"/>
              <a:t>Freed all slaves in rebellious</a:t>
            </a:r>
          </a:p>
          <a:p>
            <a:pPr>
              <a:buNone/>
            </a:pPr>
            <a:r>
              <a:rPr lang="en-US" dirty="0" smtClean="0"/>
              <a:t>  states</a:t>
            </a:r>
          </a:p>
          <a:p>
            <a:r>
              <a:rPr lang="en-US" dirty="0" smtClean="0"/>
              <a:t>Profoundly symbolic</a:t>
            </a:r>
          </a:p>
          <a:p>
            <a:pPr lvl="1"/>
            <a:r>
              <a:rPr lang="en-US" dirty="0" smtClean="0"/>
              <a:t>Union now committed to </a:t>
            </a:r>
          </a:p>
          <a:p>
            <a:pPr lvl="1">
              <a:buNone/>
            </a:pPr>
            <a:r>
              <a:rPr lang="en-US" dirty="0" smtClean="0"/>
              <a:t>   principle of liberty</a:t>
            </a:r>
            <a:endParaRPr lang="en-US" dirty="0"/>
          </a:p>
        </p:txBody>
      </p:sp>
      <p:sp>
        <p:nvSpPr>
          <p:cNvPr id="3" name="Title 2"/>
          <p:cNvSpPr>
            <a:spLocks noGrp="1"/>
          </p:cNvSpPr>
          <p:nvPr>
            <p:ph type="title"/>
          </p:nvPr>
        </p:nvSpPr>
        <p:spPr>
          <a:xfrm>
            <a:off x="457200" y="0"/>
            <a:ext cx="8229600" cy="1143000"/>
          </a:xfrm>
        </p:spPr>
        <p:txBody>
          <a:bodyPr/>
          <a:lstStyle/>
          <a:p>
            <a:r>
              <a:rPr lang="en-US" dirty="0" smtClean="0"/>
              <a:t>Emancipation Proclamation</a:t>
            </a:r>
            <a:endParaRPr lang="en-US" dirty="0"/>
          </a:p>
        </p:txBody>
      </p:sp>
      <p:pic>
        <p:nvPicPr>
          <p:cNvPr id="19458" name="Picture 2" descr="http://s3.hubimg.com/u/771250_f248.jpg"/>
          <p:cNvPicPr>
            <a:picLocks noChangeAspect="1" noChangeArrowheads="1"/>
          </p:cNvPicPr>
          <p:nvPr/>
        </p:nvPicPr>
        <p:blipFill>
          <a:blip r:embed="rId2" cstate="print"/>
          <a:srcRect/>
          <a:stretch>
            <a:fillRect/>
          </a:stretch>
        </p:blipFill>
        <p:spPr bwMode="auto">
          <a:xfrm>
            <a:off x="5486400" y="2138515"/>
            <a:ext cx="3657600" cy="4719485"/>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371600"/>
            <a:ext cx="8153400" cy="4525963"/>
          </a:xfrm>
        </p:spPr>
        <p:txBody>
          <a:bodyPr>
            <a:normAutofit lnSpcReduction="10000"/>
          </a:bodyPr>
          <a:lstStyle/>
          <a:p>
            <a:r>
              <a:rPr lang="en-US" dirty="0" smtClean="0"/>
              <a:t>Slavery </a:t>
            </a:r>
          </a:p>
          <a:p>
            <a:pPr lvl="1"/>
            <a:r>
              <a:rPr lang="en-US" dirty="0" smtClean="0"/>
              <a:t>13</a:t>
            </a:r>
            <a:r>
              <a:rPr lang="en-US" baseline="30000" dirty="0" smtClean="0"/>
              <a:t>th</a:t>
            </a:r>
            <a:r>
              <a:rPr lang="en-US" dirty="0" smtClean="0"/>
              <a:t> Amendment abolishes </a:t>
            </a:r>
          </a:p>
          <a:p>
            <a:pPr lvl="1">
              <a:buNone/>
            </a:pPr>
            <a:r>
              <a:rPr lang="en-US" dirty="0" smtClean="0"/>
              <a:t>  slavery </a:t>
            </a:r>
          </a:p>
          <a:p>
            <a:r>
              <a:rPr lang="en-US" dirty="0" smtClean="0"/>
              <a:t>Secession </a:t>
            </a:r>
          </a:p>
          <a:p>
            <a:pPr lvl="1"/>
            <a:r>
              <a:rPr lang="en-US" dirty="0" smtClean="0"/>
              <a:t>Not a constitutional right / </a:t>
            </a:r>
          </a:p>
          <a:p>
            <a:pPr lvl="1">
              <a:buNone/>
            </a:pPr>
            <a:r>
              <a:rPr lang="en-US" dirty="0" smtClean="0"/>
              <a:t>   established supremacy of </a:t>
            </a:r>
          </a:p>
          <a:p>
            <a:pPr lvl="1">
              <a:buNone/>
            </a:pPr>
            <a:r>
              <a:rPr lang="en-US" dirty="0" smtClean="0"/>
              <a:t>   national government</a:t>
            </a:r>
          </a:p>
          <a:p>
            <a:r>
              <a:rPr lang="en-US" dirty="0" smtClean="0"/>
              <a:t>Citizenship / Rights  </a:t>
            </a:r>
          </a:p>
          <a:p>
            <a:pPr lvl="1"/>
            <a:r>
              <a:rPr lang="en-US" dirty="0" smtClean="0"/>
              <a:t>South responds to 13</a:t>
            </a:r>
            <a:r>
              <a:rPr lang="en-US" baseline="30000" dirty="0" smtClean="0"/>
              <a:t>th</a:t>
            </a:r>
            <a:r>
              <a:rPr lang="en-US" dirty="0" smtClean="0"/>
              <a:t> Amendment with Black codes / limit political power </a:t>
            </a:r>
          </a:p>
          <a:p>
            <a:pPr lvl="1"/>
            <a:r>
              <a:rPr lang="en-US" dirty="0" smtClean="0"/>
              <a:t>Congress passes Civil Rights Act of 1866, but little change</a:t>
            </a:r>
          </a:p>
        </p:txBody>
      </p:sp>
      <p:sp>
        <p:nvSpPr>
          <p:cNvPr id="3" name="Title 2"/>
          <p:cNvSpPr>
            <a:spLocks noGrp="1"/>
          </p:cNvSpPr>
          <p:nvPr>
            <p:ph type="title"/>
          </p:nvPr>
        </p:nvSpPr>
        <p:spPr/>
        <p:txBody>
          <a:bodyPr/>
          <a:lstStyle/>
          <a:p>
            <a:r>
              <a:rPr lang="en-US" dirty="0" smtClean="0"/>
              <a:t>Constitutional Issues Resolved</a:t>
            </a:r>
            <a:endParaRPr lang="en-US" dirty="0"/>
          </a:p>
        </p:txBody>
      </p:sp>
      <p:pic>
        <p:nvPicPr>
          <p:cNvPr id="18434" name="Picture 2" descr="http://www.proprofs.com/quiz-school/upload/yuiupload/1170784348.jpg"/>
          <p:cNvPicPr>
            <a:picLocks noChangeAspect="1" noChangeArrowheads="1"/>
          </p:cNvPicPr>
          <p:nvPr/>
        </p:nvPicPr>
        <p:blipFill>
          <a:blip r:embed="rId2" cstate="print"/>
          <a:srcRect/>
          <a:stretch>
            <a:fillRect/>
          </a:stretch>
        </p:blipFill>
        <p:spPr bwMode="auto">
          <a:xfrm>
            <a:off x="5410200" y="1295400"/>
            <a:ext cx="3733800" cy="2500618"/>
          </a:xfrm>
          <a:prstGeom prst="rect">
            <a:avLst/>
          </a:prstGeom>
          <a:ln>
            <a:noFill/>
          </a:ln>
          <a:effectLst>
            <a:softEdge rad="112500"/>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457200"/>
            <a:ext cx="4267200" cy="5638799"/>
          </a:xfrm>
        </p:spPr>
        <p:txBody>
          <a:bodyPr>
            <a:normAutofit fontScale="92500" lnSpcReduction="10000"/>
          </a:bodyPr>
          <a:lstStyle/>
          <a:p>
            <a:r>
              <a:rPr lang="en-US" dirty="0" smtClean="0"/>
              <a:t>14</a:t>
            </a:r>
            <a:r>
              <a:rPr lang="en-US" baseline="30000" dirty="0" smtClean="0"/>
              <a:t>th</a:t>
            </a:r>
            <a:r>
              <a:rPr lang="en-US" dirty="0" smtClean="0"/>
              <a:t> Amendment </a:t>
            </a:r>
          </a:p>
          <a:p>
            <a:pPr lvl="1"/>
            <a:r>
              <a:rPr lang="en-US" dirty="0" smtClean="0"/>
              <a:t>Nullifies </a:t>
            </a:r>
            <a:r>
              <a:rPr lang="en-US" dirty="0" err="1" smtClean="0"/>
              <a:t>Dred</a:t>
            </a:r>
            <a:r>
              <a:rPr lang="en-US" dirty="0" smtClean="0"/>
              <a:t> Scott decision / grants citizenship to all born in US</a:t>
            </a:r>
          </a:p>
          <a:p>
            <a:pPr lvl="1"/>
            <a:r>
              <a:rPr lang="en-US" dirty="0" smtClean="0"/>
              <a:t>States cannot abridge privileges or immunities of citizens</a:t>
            </a:r>
          </a:p>
          <a:p>
            <a:pPr lvl="1"/>
            <a:r>
              <a:rPr lang="en-US" dirty="0" smtClean="0"/>
              <a:t>States cannot deny due process or equal protection of law</a:t>
            </a:r>
          </a:p>
          <a:p>
            <a:pPr>
              <a:buNone/>
            </a:pPr>
            <a:endParaRPr lang="en-US" dirty="0" smtClean="0"/>
          </a:p>
          <a:p>
            <a:r>
              <a:rPr lang="en-US" dirty="0" smtClean="0"/>
              <a:t>15</a:t>
            </a:r>
            <a:r>
              <a:rPr lang="en-US" baseline="30000" dirty="0" smtClean="0"/>
              <a:t>th</a:t>
            </a:r>
            <a:r>
              <a:rPr lang="en-US" dirty="0" smtClean="0"/>
              <a:t> Amendment </a:t>
            </a:r>
          </a:p>
          <a:p>
            <a:pPr lvl="1"/>
            <a:r>
              <a:rPr lang="en-US" dirty="0" smtClean="0"/>
              <a:t>Prohibits </a:t>
            </a:r>
            <a:r>
              <a:rPr lang="en-US" dirty="0" err="1" smtClean="0"/>
              <a:t>gov’t</a:t>
            </a:r>
            <a:r>
              <a:rPr lang="en-US" dirty="0" smtClean="0"/>
              <a:t> from denying right to vote based on race or status as former slave  </a:t>
            </a:r>
            <a:endParaRPr lang="en-US" dirty="0"/>
          </a:p>
        </p:txBody>
      </p:sp>
      <p:pic>
        <p:nvPicPr>
          <p:cNvPr id="17410" name="Picture 2" descr="http://www.xtimeline.com/__UserPic_Large/2535/ELT200710010724229212945.BMP"/>
          <p:cNvPicPr>
            <a:picLocks noChangeAspect="1" noChangeArrowheads="1"/>
          </p:cNvPicPr>
          <p:nvPr/>
        </p:nvPicPr>
        <p:blipFill>
          <a:blip r:embed="rId2" cstate="print"/>
          <a:srcRect/>
          <a:stretch>
            <a:fillRect/>
          </a:stretch>
        </p:blipFill>
        <p:spPr bwMode="auto">
          <a:xfrm>
            <a:off x="4556054" y="762000"/>
            <a:ext cx="4587946" cy="5043488"/>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219200"/>
            <a:ext cx="5105400" cy="4525963"/>
          </a:xfrm>
        </p:spPr>
        <p:txBody>
          <a:bodyPr/>
          <a:lstStyle/>
          <a:p>
            <a:r>
              <a:rPr lang="en-US" dirty="0" smtClean="0"/>
              <a:t>Southern States pass laws destroying political power of African Americans</a:t>
            </a:r>
          </a:p>
          <a:p>
            <a:pPr lvl="1"/>
            <a:r>
              <a:rPr lang="en-US" dirty="0" smtClean="0"/>
              <a:t>Poll Taxes</a:t>
            </a:r>
          </a:p>
          <a:p>
            <a:pPr lvl="1"/>
            <a:r>
              <a:rPr lang="en-US" dirty="0" smtClean="0"/>
              <a:t>Literacy Tests</a:t>
            </a:r>
          </a:p>
          <a:p>
            <a:pPr lvl="1"/>
            <a:r>
              <a:rPr lang="en-US" dirty="0" smtClean="0"/>
              <a:t>Grandfather Clauses</a:t>
            </a:r>
          </a:p>
          <a:p>
            <a:r>
              <a:rPr lang="en-US" dirty="0" smtClean="0"/>
              <a:t>As </a:t>
            </a:r>
            <a:r>
              <a:rPr lang="en-US" dirty="0" err="1" smtClean="0"/>
              <a:t>gov’t</a:t>
            </a:r>
            <a:r>
              <a:rPr lang="en-US" dirty="0" smtClean="0"/>
              <a:t> failed to enforce 14</a:t>
            </a:r>
            <a:r>
              <a:rPr lang="en-US" baseline="30000" dirty="0" smtClean="0"/>
              <a:t>th</a:t>
            </a:r>
            <a:r>
              <a:rPr lang="en-US" dirty="0" smtClean="0"/>
              <a:t> &amp; 15</a:t>
            </a:r>
            <a:r>
              <a:rPr lang="en-US" baseline="30000" dirty="0" smtClean="0"/>
              <a:t>th</a:t>
            </a:r>
            <a:r>
              <a:rPr lang="en-US" dirty="0" smtClean="0"/>
              <a:t>, community leaders become backbone of civil rights struggles. </a:t>
            </a:r>
            <a:endParaRPr lang="en-US" dirty="0"/>
          </a:p>
        </p:txBody>
      </p:sp>
      <p:sp>
        <p:nvSpPr>
          <p:cNvPr id="3" name="Title 2"/>
          <p:cNvSpPr>
            <a:spLocks noGrp="1"/>
          </p:cNvSpPr>
          <p:nvPr>
            <p:ph type="title"/>
          </p:nvPr>
        </p:nvSpPr>
        <p:spPr>
          <a:xfrm>
            <a:off x="381000" y="0"/>
            <a:ext cx="8229600" cy="1143000"/>
          </a:xfrm>
        </p:spPr>
        <p:txBody>
          <a:bodyPr/>
          <a:lstStyle/>
          <a:p>
            <a:r>
              <a:rPr lang="en-US" dirty="0" smtClean="0"/>
              <a:t>Weakening Public Support </a:t>
            </a:r>
            <a:endParaRPr lang="en-US" dirty="0"/>
          </a:p>
        </p:txBody>
      </p:sp>
      <p:pic>
        <p:nvPicPr>
          <p:cNvPr id="81922" name="Picture 2" descr="http://weblogs.sun-sentinel.com/news/columnists/oldschoolblues/blog/dubois_subj_e.jpg"/>
          <p:cNvPicPr>
            <a:picLocks noChangeAspect="1" noChangeArrowheads="1"/>
          </p:cNvPicPr>
          <p:nvPr/>
        </p:nvPicPr>
        <p:blipFill>
          <a:blip r:embed="rId2" cstate="print"/>
          <a:srcRect/>
          <a:stretch>
            <a:fillRect/>
          </a:stretch>
        </p:blipFill>
        <p:spPr bwMode="auto">
          <a:xfrm>
            <a:off x="5618966" y="1714500"/>
            <a:ext cx="3525034" cy="5143500"/>
          </a:xfrm>
          <a:prstGeom prst="rect">
            <a:avLst/>
          </a:prstGeom>
          <a:ln>
            <a:noFill/>
          </a:ln>
          <a:effectLst>
            <a:softEdge rad="112500"/>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267200" cy="5293757"/>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18:</a:t>
            </a:r>
            <a:endParaRPr lang="en-US" sz="4000" dirty="0" smtClean="0"/>
          </a:p>
          <a:p>
            <a:r>
              <a:rPr lang="en-US" sz="4000" i="1" dirty="0" smtClean="0"/>
              <a:t>How Has the Due Process Clause of the Fourteenth Amendment Changed the Constitution?</a:t>
            </a:r>
          </a:p>
          <a:p>
            <a:endParaRPr lang="en-US" dirty="0"/>
          </a:p>
        </p:txBody>
      </p:sp>
      <p:pic>
        <p:nvPicPr>
          <p:cNvPr id="10242" name="Picture 2"/>
          <p:cNvPicPr>
            <a:picLocks noChangeAspect="1" noChangeArrowheads="1"/>
          </p:cNvPicPr>
          <p:nvPr/>
        </p:nvPicPr>
        <p:blipFill>
          <a:blip r:embed="rId2" cstate="print"/>
          <a:srcRect/>
          <a:stretch>
            <a:fillRect/>
          </a:stretch>
        </p:blipFill>
        <p:spPr bwMode="auto">
          <a:xfrm>
            <a:off x="4419600" y="0"/>
            <a:ext cx="4827535" cy="6858000"/>
          </a:xfrm>
          <a:prstGeom prst="rect">
            <a:avLst/>
          </a:prstGeom>
          <a:noFill/>
          <a:ln w="9525">
            <a:noFill/>
            <a:miter lim="800000"/>
            <a:headEnd/>
            <a:tailEnd/>
          </a:ln>
          <a:effectLst>
            <a:glow rad="228600">
              <a:schemeClr val="accent1">
                <a:satMod val="175000"/>
                <a:alpha val="40000"/>
              </a:schemeClr>
            </a:glow>
            <a:reflection blurRad="6350" stA="52000" endA="300" endPos="35000" dir="5400000" sy="-100000" algn="bl" rotWithShape="0"/>
          </a:effectLst>
          <a:scene3d>
            <a:camera prst="perspectiveLeft"/>
            <a:lightRig rig="threePt" dir="t"/>
          </a:scene3d>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066800"/>
            <a:ext cx="8382000" cy="4940491"/>
          </a:xfrm>
        </p:spPr>
        <p:txBody>
          <a:bodyPr>
            <a:normAutofit lnSpcReduction="10000"/>
          </a:bodyPr>
          <a:lstStyle/>
          <a:p>
            <a:r>
              <a:rPr lang="en-US" dirty="0" smtClean="0"/>
              <a:t>The 5</a:t>
            </a:r>
            <a:r>
              <a:rPr lang="en-US" baseline="30000" dirty="0" smtClean="0"/>
              <a:t>th</a:t>
            </a:r>
            <a:r>
              <a:rPr lang="en-US" dirty="0" smtClean="0"/>
              <a:t> Amendment limits the </a:t>
            </a:r>
            <a:r>
              <a:rPr lang="en-US" i="1" dirty="0" smtClean="0"/>
              <a:t>national</a:t>
            </a:r>
            <a:r>
              <a:rPr lang="en-US" dirty="0" smtClean="0"/>
              <a:t> government, but the 14</a:t>
            </a:r>
            <a:r>
              <a:rPr lang="en-US" baseline="30000" dirty="0" smtClean="0"/>
              <a:t>th</a:t>
            </a:r>
            <a:r>
              <a:rPr lang="en-US" dirty="0" smtClean="0"/>
              <a:t> guarantees that </a:t>
            </a:r>
            <a:r>
              <a:rPr lang="en-US" i="1" dirty="0" smtClean="0"/>
              <a:t>states</a:t>
            </a:r>
            <a:r>
              <a:rPr lang="en-US" dirty="0" smtClean="0"/>
              <a:t> cannot deprive rights without “Due Process.” </a:t>
            </a:r>
          </a:p>
          <a:p>
            <a:r>
              <a:rPr lang="en-US" dirty="0" smtClean="0"/>
              <a:t>Due process is not defined, but has roots in English history and plays a central role in what government actions are considered valid. </a:t>
            </a:r>
          </a:p>
          <a:p>
            <a:r>
              <a:rPr lang="en-US" dirty="0" smtClean="0"/>
              <a:t>This lesson explains how “due process” has changed since the 14</a:t>
            </a:r>
            <a:r>
              <a:rPr lang="en-US" baseline="30000" dirty="0" smtClean="0"/>
              <a:t>th</a:t>
            </a:r>
            <a:r>
              <a:rPr lang="en-US" dirty="0" smtClean="0"/>
              <a:t> Amendment and how the requirement of due process has been used to protect individual rights from state government actions. </a:t>
            </a:r>
            <a:endParaRPr lang="en-US" dirty="0"/>
          </a:p>
        </p:txBody>
      </p:sp>
      <p:sp>
        <p:nvSpPr>
          <p:cNvPr id="3" name="Title 2"/>
          <p:cNvSpPr>
            <a:spLocks noGrp="1"/>
          </p:cNvSpPr>
          <p:nvPr>
            <p:ph type="title"/>
          </p:nvPr>
        </p:nvSpPr>
        <p:spPr>
          <a:xfrm>
            <a:off x="152400" y="0"/>
            <a:ext cx="8229600" cy="1143000"/>
          </a:xfrm>
        </p:spPr>
        <p:txBody>
          <a:bodyPr/>
          <a:lstStyle/>
          <a:p>
            <a:r>
              <a:rPr lang="en-US" dirty="0" smtClean="0"/>
              <a:t>Purpose</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267200" cy="4678204"/>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15:</a:t>
            </a:r>
            <a:endParaRPr lang="en-US" sz="4000" dirty="0" smtClean="0"/>
          </a:p>
          <a:p>
            <a:pPr lvl="0" algn="ctr"/>
            <a:r>
              <a:rPr lang="en-US" sz="4000" i="1" dirty="0" smtClean="0"/>
              <a:t>How Have Amendments and Judicial Review Changed the Constitution? </a:t>
            </a:r>
          </a:p>
          <a:p>
            <a:endParaRPr lang="en-US" dirty="0"/>
          </a:p>
        </p:txBody>
      </p:sp>
      <p:pic>
        <p:nvPicPr>
          <p:cNvPr id="7170" name="Picture 2"/>
          <p:cNvPicPr>
            <a:picLocks noChangeAspect="1" noChangeArrowheads="1"/>
          </p:cNvPicPr>
          <p:nvPr/>
        </p:nvPicPr>
        <p:blipFill>
          <a:blip r:embed="rId2" cstate="print"/>
          <a:srcRect/>
          <a:stretch>
            <a:fillRect/>
          </a:stretch>
        </p:blipFill>
        <p:spPr bwMode="auto">
          <a:xfrm>
            <a:off x="4876800" y="0"/>
            <a:ext cx="4291142" cy="6858000"/>
          </a:xfrm>
          <a:prstGeom prst="rect">
            <a:avLst/>
          </a:prstGeom>
          <a:noFill/>
          <a:ln w="9525">
            <a:noFill/>
            <a:miter lim="800000"/>
            <a:headEnd/>
            <a:tailEnd/>
          </a:ln>
          <a:effectLst>
            <a:outerShdw blurRad="63500" sx="102000" sy="102000" algn="ctr" rotWithShape="0">
              <a:prstClr val="black">
                <a:alpha val="40000"/>
              </a:prstClr>
            </a:outerShdw>
          </a:effectLst>
          <a:scene3d>
            <a:camera prst="perspectiveLeft"/>
            <a:lightRig rig="threePt" dir="t"/>
          </a:scene3d>
          <a:sp3d>
            <a:bevelT prst="angle"/>
          </a:sp3d>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28600" y="1143000"/>
            <a:ext cx="8458200" cy="4864291"/>
          </a:xfrm>
        </p:spPr>
        <p:txBody>
          <a:bodyPr/>
          <a:lstStyle/>
          <a:p>
            <a:endParaRPr lang="en-US" i="1" dirty="0" smtClean="0"/>
          </a:p>
          <a:p>
            <a:endParaRPr lang="en-US" i="1" dirty="0"/>
          </a:p>
        </p:txBody>
      </p:sp>
      <p:sp>
        <p:nvSpPr>
          <p:cNvPr id="4" name="Title 3"/>
          <p:cNvSpPr>
            <a:spLocks noGrp="1"/>
          </p:cNvSpPr>
          <p:nvPr>
            <p:ph type="title"/>
          </p:nvPr>
        </p:nvSpPr>
        <p:spPr>
          <a:xfrm>
            <a:off x="381000" y="0"/>
            <a:ext cx="8229600" cy="1143000"/>
          </a:xfrm>
        </p:spPr>
        <p:txBody>
          <a:bodyPr/>
          <a:lstStyle/>
          <a:p>
            <a:r>
              <a:rPr lang="en-US" dirty="0" smtClean="0"/>
              <a:t>Objectives</a:t>
            </a:r>
            <a:endParaRPr lang="en-US" dirty="0"/>
          </a:p>
        </p:txBody>
      </p:sp>
      <p:sp>
        <p:nvSpPr>
          <p:cNvPr id="6" name="Content Placeholder 1"/>
          <p:cNvSpPr txBox="1">
            <a:spLocks/>
          </p:cNvSpPr>
          <p:nvPr/>
        </p:nvSpPr>
        <p:spPr>
          <a:xfrm>
            <a:off x="304800" y="1219200"/>
            <a:ext cx="8229600" cy="4525963"/>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noProof="0" dirty="0" smtClean="0"/>
              <a:t>Explain the historical origins of due process.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noProof="0" dirty="0" smtClean="0"/>
              <a:t>Explain the difference between procedural and substantive due process.</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0" i="1" u="none" strike="noStrike" kern="1200" cap="none" spc="0" normalizeH="0" dirty="0" smtClean="0">
                <a:ln>
                  <a:noFill/>
                </a:ln>
                <a:solidFill>
                  <a:schemeClr val="tx1"/>
                </a:solidFill>
                <a:effectLst/>
                <a:uLnTx/>
                <a:uFillTx/>
                <a:latin typeface="+mn-lt"/>
                <a:ea typeface="+mn-ea"/>
                <a:cs typeface="+mn-cs"/>
              </a:rPr>
              <a:t>Define the concept of incorporation and describe its effects on the powers of the states.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noProof="0" dirty="0" smtClean="0"/>
              <a:t>Evaluate, take, and defend positions on historical and contemporary issues involving due process. </a:t>
            </a:r>
            <a:endParaRPr kumimoji="0" lang="en-US" sz="2700" b="0" i="1" u="none" strike="noStrike" kern="1200" cap="none" spc="0" normalizeH="0" noProof="0" dirty="0" smtClean="0">
              <a:ln>
                <a:noFill/>
              </a:ln>
              <a:solidFill>
                <a:schemeClr val="tx1"/>
              </a:solidFill>
              <a:effectLst/>
              <a:uLnTx/>
              <a:uFillTx/>
              <a:latin typeface="+mn-lt"/>
              <a:ea typeface="+mn-ea"/>
              <a:cs typeface="+mn-cs"/>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762000"/>
            <a:ext cx="9144000" cy="5486400"/>
          </a:xfrm>
        </p:spPr>
        <p:txBody>
          <a:bodyPr>
            <a:normAutofit fontScale="62500" lnSpcReduction="20000"/>
          </a:bodyPr>
          <a:lstStyle/>
          <a:p>
            <a:r>
              <a:rPr lang="en-US" b="1" dirty="0" smtClean="0"/>
              <a:t>adversary system</a:t>
            </a:r>
            <a:r>
              <a:rPr lang="en-US" dirty="0" smtClean="0"/>
              <a:t> </a:t>
            </a:r>
          </a:p>
          <a:p>
            <a:pPr lvl="1"/>
            <a:r>
              <a:rPr lang="en-US" dirty="0" smtClean="0"/>
              <a:t>A system of justice in which court trials are essentially contests between accuser and accused that take place before an impartial judge or jury. </a:t>
            </a:r>
          </a:p>
          <a:p>
            <a:pPr lvl="1">
              <a:buNone/>
            </a:pPr>
            <a:endParaRPr lang="en-US" dirty="0" smtClean="0"/>
          </a:p>
          <a:p>
            <a:r>
              <a:rPr lang="en-US" b="1" dirty="0" smtClean="0"/>
              <a:t>due process of law</a:t>
            </a:r>
            <a:r>
              <a:rPr lang="en-US" dirty="0" smtClean="0"/>
              <a:t> </a:t>
            </a:r>
          </a:p>
          <a:p>
            <a:pPr lvl="1"/>
            <a:r>
              <a:rPr lang="en-US" dirty="0" smtClean="0"/>
              <a:t>A requirement stated in the Fifth and Fourteenth Amendments that treatment by state and federal governments in matters of life, liberty, or property of individuals be reasonable, fair, and follow known rules and procedures. </a:t>
            </a:r>
            <a:r>
              <a:rPr lang="en-US" i="1" dirty="0" smtClean="0"/>
              <a:t>See</a:t>
            </a:r>
            <a:r>
              <a:rPr lang="en-US" dirty="0" smtClean="0"/>
              <a:t> procedural due process </a:t>
            </a:r>
            <a:r>
              <a:rPr lang="en-US" i="1" dirty="0" smtClean="0"/>
              <a:t>and</a:t>
            </a:r>
            <a:r>
              <a:rPr lang="en-US" dirty="0" smtClean="0"/>
              <a:t> substantive due process </a:t>
            </a:r>
          </a:p>
          <a:p>
            <a:pPr lvl="1"/>
            <a:r>
              <a:rPr lang="en-US" dirty="0" smtClean="0"/>
              <a:t> </a:t>
            </a:r>
          </a:p>
          <a:p>
            <a:r>
              <a:rPr lang="en-US" b="1" dirty="0" smtClean="0"/>
              <a:t>incorporation</a:t>
            </a:r>
            <a:r>
              <a:rPr lang="en-US" dirty="0" smtClean="0"/>
              <a:t> </a:t>
            </a:r>
          </a:p>
          <a:p>
            <a:pPr lvl="1"/>
            <a:r>
              <a:rPr lang="en-US" dirty="0" smtClean="0"/>
              <a:t>The process through which the U.S. Supreme Court has applied the due process clause of the fourteenth Amendment to extend the reach of the Bill of Rights to include protection from interference by states.</a:t>
            </a:r>
          </a:p>
          <a:p>
            <a:pPr lvl="1">
              <a:buNone/>
            </a:pPr>
            <a:r>
              <a:rPr lang="en-US" dirty="0" smtClean="0"/>
              <a:t> </a:t>
            </a:r>
          </a:p>
          <a:p>
            <a:r>
              <a:rPr lang="en-US" b="1" dirty="0" smtClean="0"/>
              <a:t>inquisitorial system</a:t>
            </a:r>
            <a:r>
              <a:rPr lang="en-US" dirty="0" smtClean="0"/>
              <a:t> </a:t>
            </a:r>
          </a:p>
          <a:p>
            <a:pPr lvl="1"/>
            <a:r>
              <a:rPr lang="en-US" dirty="0" smtClean="0"/>
              <a:t>A trial system in which a judicial official or set of officials acts as both prosecutor and judge, questioning witnesses, examining evidence, and reaching a verdict. </a:t>
            </a:r>
          </a:p>
          <a:p>
            <a:pPr lvl="1">
              <a:buNone/>
            </a:pPr>
            <a:endParaRPr lang="en-US" dirty="0" smtClean="0"/>
          </a:p>
          <a:p>
            <a:r>
              <a:rPr lang="en-US" b="1" dirty="0" smtClean="0"/>
              <a:t>procedural due process</a:t>
            </a:r>
            <a:r>
              <a:rPr lang="en-US" dirty="0" smtClean="0"/>
              <a:t> </a:t>
            </a:r>
          </a:p>
          <a:p>
            <a:pPr lvl="1"/>
            <a:r>
              <a:rPr lang="en-US" dirty="0" smtClean="0"/>
              <a:t>The principle that government must respect all, not some, of a person's legal rights. Government must not subject individuals to unreasonable, unfair, or arbitrary treatment. </a:t>
            </a:r>
          </a:p>
          <a:p>
            <a:pPr lvl="1">
              <a:buNone/>
            </a:pPr>
            <a:endParaRPr lang="en-US" dirty="0" smtClean="0"/>
          </a:p>
          <a:p>
            <a:r>
              <a:rPr lang="en-US" b="1" dirty="0" smtClean="0"/>
              <a:t>substantive due process</a:t>
            </a:r>
            <a:r>
              <a:rPr lang="en-US" dirty="0" smtClean="0"/>
              <a:t> </a:t>
            </a:r>
          </a:p>
          <a:p>
            <a:pPr lvl="1"/>
            <a:r>
              <a:rPr lang="en-US" dirty="0" smtClean="0"/>
              <a:t>Judicial interpretations of the due process clauses of the U.S. Constitution requiring the content of law to be fair and reasonable. </a:t>
            </a:r>
          </a:p>
          <a:p>
            <a:endParaRPr lang="en-US" dirty="0">
              <a:solidFill>
                <a:schemeClr val="tx2">
                  <a:lumMod val="75000"/>
                </a:schemeClr>
              </a:solidFill>
            </a:endParaRPr>
          </a:p>
        </p:txBody>
      </p:sp>
      <p:sp>
        <p:nvSpPr>
          <p:cNvPr id="3" name="Title 2"/>
          <p:cNvSpPr>
            <a:spLocks noGrp="1"/>
          </p:cNvSpPr>
          <p:nvPr>
            <p:ph type="title"/>
          </p:nvPr>
        </p:nvSpPr>
        <p:spPr>
          <a:xfrm>
            <a:off x="0" y="0"/>
            <a:ext cx="8229600" cy="1143000"/>
          </a:xfrm>
        </p:spPr>
        <p:txBody>
          <a:bodyPr/>
          <a:lstStyle/>
          <a:p>
            <a:r>
              <a:rPr lang="en-US" dirty="0" smtClean="0"/>
              <a:t>Terms to Know</a:t>
            </a:r>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447800"/>
            <a:ext cx="5791200" cy="4525963"/>
          </a:xfrm>
        </p:spPr>
        <p:txBody>
          <a:bodyPr/>
          <a:lstStyle/>
          <a:p>
            <a:r>
              <a:rPr lang="en-US" dirty="0" smtClean="0"/>
              <a:t>Principle traced back to Magna </a:t>
            </a:r>
            <a:r>
              <a:rPr lang="en-US" dirty="0" err="1" smtClean="0"/>
              <a:t>Carta</a:t>
            </a:r>
            <a:endParaRPr lang="en-US" dirty="0" smtClean="0"/>
          </a:p>
          <a:p>
            <a:pPr lvl="1"/>
            <a:r>
              <a:rPr lang="en-US" dirty="0" err="1" smtClean="0"/>
              <a:t>Gov’t</a:t>
            </a:r>
            <a:r>
              <a:rPr lang="en-US" dirty="0" smtClean="0"/>
              <a:t> must follow established procedures and may not act arbitrarily in negatively altering or destroying life, liberty, or property. </a:t>
            </a:r>
          </a:p>
          <a:p>
            <a:r>
              <a:rPr lang="en-US" dirty="0" smtClean="0"/>
              <a:t>Due process both an ancient and evolving concept (beliefs about natural rights evolve) </a:t>
            </a:r>
          </a:p>
          <a:p>
            <a:endParaRPr lang="en-US" dirty="0" smtClean="0"/>
          </a:p>
        </p:txBody>
      </p:sp>
      <p:sp>
        <p:nvSpPr>
          <p:cNvPr id="3" name="Title 2"/>
          <p:cNvSpPr>
            <a:spLocks noGrp="1"/>
          </p:cNvSpPr>
          <p:nvPr>
            <p:ph type="title"/>
          </p:nvPr>
        </p:nvSpPr>
        <p:spPr/>
        <p:txBody>
          <a:bodyPr/>
          <a:lstStyle/>
          <a:p>
            <a:r>
              <a:rPr lang="en-US" dirty="0" smtClean="0"/>
              <a:t>Due Process of the Law</a:t>
            </a:r>
            <a:endParaRPr lang="en-US" dirty="0"/>
          </a:p>
        </p:txBody>
      </p:sp>
      <p:pic>
        <p:nvPicPr>
          <p:cNvPr id="9218" name="Picture 2" descr="http://www.redfundsgroup.com/history/uslp1/section1/magna.jpg"/>
          <p:cNvPicPr>
            <a:picLocks noChangeAspect="1" noChangeArrowheads="1"/>
          </p:cNvPicPr>
          <p:nvPr/>
        </p:nvPicPr>
        <p:blipFill>
          <a:blip r:embed="rId2" cstate="print"/>
          <a:srcRect/>
          <a:stretch>
            <a:fillRect/>
          </a:stretch>
        </p:blipFill>
        <p:spPr bwMode="auto">
          <a:xfrm>
            <a:off x="6019800" y="1600200"/>
            <a:ext cx="2926080" cy="43434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6096000" cy="5148072"/>
          </a:xfrm>
        </p:spPr>
        <p:txBody>
          <a:bodyPr/>
          <a:lstStyle/>
          <a:p>
            <a:r>
              <a:rPr lang="en-US" dirty="0" smtClean="0"/>
              <a:t>5</a:t>
            </a:r>
            <a:r>
              <a:rPr lang="en-US" baseline="30000" dirty="0" smtClean="0"/>
              <a:t>th</a:t>
            </a:r>
            <a:r>
              <a:rPr lang="en-US" dirty="0" smtClean="0"/>
              <a:t> Amendment</a:t>
            </a:r>
          </a:p>
          <a:p>
            <a:pPr lvl="1"/>
            <a:r>
              <a:rPr lang="en-US" dirty="0" smtClean="0"/>
              <a:t>Limits national </a:t>
            </a:r>
            <a:r>
              <a:rPr lang="en-US" dirty="0" err="1" smtClean="0"/>
              <a:t>gov’t</a:t>
            </a:r>
            <a:endParaRPr lang="en-US" dirty="0" smtClean="0"/>
          </a:p>
          <a:p>
            <a:r>
              <a:rPr lang="en-US" dirty="0" smtClean="0"/>
              <a:t>Article 1</a:t>
            </a:r>
          </a:p>
          <a:p>
            <a:pPr lvl="1"/>
            <a:r>
              <a:rPr lang="en-US" dirty="0" smtClean="0"/>
              <a:t>Prohibits ex post facto laws</a:t>
            </a:r>
          </a:p>
          <a:p>
            <a:r>
              <a:rPr lang="en-US" dirty="0" smtClean="0"/>
              <a:t>14</a:t>
            </a:r>
            <a:r>
              <a:rPr lang="en-US" baseline="30000" dirty="0" smtClean="0"/>
              <a:t>th</a:t>
            </a:r>
            <a:r>
              <a:rPr lang="en-US" dirty="0" smtClean="0"/>
              <a:t> Amendment </a:t>
            </a:r>
          </a:p>
          <a:p>
            <a:pPr lvl="1"/>
            <a:r>
              <a:rPr lang="en-US" dirty="0" smtClean="0"/>
              <a:t>Imposes due process on states, grants Congress authority  to enforce through legislation.  </a:t>
            </a:r>
          </a:p>
          <a:p>
            <a:pPr lvl="1"/>
            <a:r>
              <a:rPr lang="en-US" dirty="0" smtClean="0"/>
              <a:t>Courts then determine whether legislation satisfies due process requirements of 5</a:t>
            </a:r>
            <a:r>
              <a:rPr lang="en-US" baseline="30000" dirty="0" smtClean="0"/>
              <a:t>th</a:t>
            </a:r>
            <a:r>
              <a:rPr lang="en-US" dirty="0" smtClean="0"/>
              <a:t> and 14</a:t>
            </a:r>
            <a:r>
              <a:rPr lang="en-US" baseline="30000" dirty="0" smtClean="0"/>
              <a:t>th</a:t>
            </a:r>
            <a:r>
              <a:rPr lang="en-US" dirty="0" smtClean="0"/>
              <a:t>.</a:t>
            </a:r>
            <a:endParaRPr lang="en-US" dirty="0"/>
          </a:p>
        </p:txBody>
      </p:sp>
      <p:sp>
        <p:nvSpPr>
          <p:cNvPr id="3" name="Title 2"/>
          <p:cNvSpPr>
            <a:spLocks noGrp="1"/>
          </p:cNvSpPr>
          <p:nvPr>
            <p:ph type="title"/>
          </p:nvPr>
        </p:nvSpPr>
        <p:spPr/>
        <p:txBody>
          <a:bodyPr>
            <a:normAutofit fontScale="90000"/>
          </a:bodyPr>
          <a:lstStyle/>
          <a:p>
            <a:r>
              <a:rPr lang="en-US" dirty="0" smtClean="0"/>
              <a:t>Due Process References in Constitution</a:t>
            </a:r>
            <a:endParaRPr lang="en-US" dirty="0"/>
          </a:p>
        </p:txBody>
      </p:sp>
      <p:pic>
        <p:nvPicPr>
          <p:cNvPr id="8194" name="Picture 2" descr="http://jmclblog.files.wordpress.com/2009/09/us_constitution_01_small.gif"/>
          <p:cNvPicPr>
            <a:picLocks noChangeAspect="1" noChangeArrowheads="1"/>
          </p:cNvPicPr>
          <p:nvPr/>
        </p:nvPicPr>
        <p:blipFill>
          <a:blip r:embed="rId2" cstate="print"/>
          <a:srcRect/>
          <a:stretch>
            <a:fillRect/>
          </a:stretch>
        </p:blipFill>
        <p:spPr bwMode="auto">
          <a:xfrm>
            <a:off x="5867400" y="1219200"/>
            <a:ext cx="3119323" cy="38862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5410200" cy="4525963"/>
          </a:xfrm>
        </p:spPr>
        <p:txBody>
          <a:bodyPr>
            <a:normAutofit lnSpcReduction="10000"/>
          </a:bodyPr>
          <a:lstStyle/>
          <a:p>
            <a:r>
              <a:rPr lang="en-US" dirty="0" smtClean="0"/>
              <a:t>Requires </a:t>
            </a:r>
            <a:r>
              <a:rPr lang="en-US" dirty="0" err="1" smtClean="0"/>
              <a:t>gov’t</a:t>
            </a:r>
            <a:r>
              <a:rPr lang="en-US" dirty="0" smtClean="0"/>
              <a:t> to act in certain ways before regulating life, liberty, and property issues.</a:t>
            </a:r>
          </a:p>
          <a:p>
            <a:r>
              <a:rPr lang="en-US" dirty="0" smtClean="0"/>
              <a:t>Applies to both criminal &amp; civil matters. </a:t>
            </a:r>
          </a:p>
          <a:p>
            <a:r>
              <a:rPr lang="en-US" dirty="0" smtClean="0"/>
              <a:t>Examples</a:t>
            </a:r>
          </a:p>
          <a:p>
            <a:pPr lvl="1"/>
            <a:r>
              <a:rPr lang="en-US" dirty="0" smtClean="0"/>
              <a:t>Requirement of notice</a:t>
            </a:r>
          </a:p>
          <a:p>
            <a:pPr lvl="1"/>
            <a:r>
              <a:rPr lang="en-US" dirty="0" smtClean="0"/>
              <a:t>Opportunity of a fair hearing</a:t>
            </a:r>
          </a:p>
          <a:p>
            <a:pPr lvl="1"/>
            <a:r>
              <a:rPr lang="en-US" dirty="0" smtClean="0"/>
              <a:t>Opportunity to present evidence</a:t>
            </a:r>
          </a:p>
          <a:p>
            <a:pPr lvl="1"/>
            <a:r>
              <a:rPr lang="en-US" dirty="0" smtClean="0"/>
              <a:t>Opportunity to appeal initial decisions</a:t>
            </a:r>
          </a:p>
          <a:p>
            <a:pPr lvl="1"/>
            <a:endParaRPr lang="en-US" dirty="0"/>
          </a:p>
        </p:txBody>
      </p:sp>
      <p:sp>
        <p:nvSpPr>
          <p:cNvPr id="3" name="Title 2"/>
          <p:cNvSpPr>
            <a:spLocks noGrp="1"/>
          </p:cNvSpPr>
          <p:nvPr>
            <p:ph type="title"/>
          </p:nvPr>
        </p:nvSpPr>
        <p:spPr/>
        <p:txBody>
          <a:bodyPr/>
          <a:lstStyle/>
          <a:p>
            <a:r>
              <a:rPr lang="en-US" dirty="0" smtClean="0"/>
              <a:t>Procedural Due Process</a:t>
            </a:r>
            <a:endParaRPr lang="en-US" dirty="0"/>
          </a:p>
        </p:txBody>
      </p:sp>
      <p:pic>
        <p:nvPicPr>
          <p:cNvPr id="7170" name="Picture 2" descr="http://www.sterlinglaw.us/images/us_supreme_court_1.jpg"/>
          <p:cNvPicPr>
            <a:picLocks noChangeAspect="1" noChangeArrowheads="1"/>
          </p:cNvPicPr>
          <p:nvPr/>
        </p:nvPicPr>
        <p:blipFill>
          <a:blip r:embed="rId2" cstate="print"/>
          <a:srcRect/>
          <a:stretch>
            <a:fillRect/>
          </a:stretch>
        </p:blipFill>
        <p:spPr bwMode="auto">
          <a:xfrm>
            <a:off x="5943600" y="2209800"/>
            <a:ext cx="3015446" cy="3905251"/>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447800"/>
            <a:ext cx="6096000" cy="4525963"/>
          </a:xfrm>
        </p:spPr>
        <p:txBody>
          <a:bodyPr>
            <a:normAutofit fontScale="92500"/>
          </a:bodyPr>
          <a:lstStyle/>
          <a:p>
            <a:r>
              <a:rPr lang="en-US" dirty="0" smtClean="0"/>
              <a:t>US &amp; England have adversarial legal systems</a:t>
            </a:r>
          </a:p>
          <a:p>
            <a:pPr lvl="1"/>
            <a:r>
              <a:rPr lang="en-US" dirty="0" smtClean="0"/>
              <a:t>Assumes justice results from clash of positions between contesting parties. </a:t>
            </a:r>
          </a:p>
          <a:p>
            <a:pPr lvl="1"/>
            <a:r>
              <a:rPr lang="en-US" dirty="0" smtClean="0"/>
              <a:t>Both sides try to persuade impartial judge / jury</a:t>
            </a:r>
          </a:p>
          <a:p>
            <a:r>
              <a:rPr lang="en-US" dirty="0" smtClean="0"/>
              <a:t>In criminal cases, defendant innocent until proven guilty.  </a:t>
            </a:r>
          </a:p>
          <a:p>
            <a:pPr lvl="1"/>
            <a:r>
              <a:rPr lang="en-US" dirty="0" smtClean="0"/>
              <a:t>Prosecution must prove guilt beyond reasonable doubt. </a:t>
            </a:r>
          </a:p>
          <a:p>
            <a:r>
              <a:rPr lang="en-US" dirty="0" smtClean="0"/>
              <a:t>Procedural justice ensures the “fight” is fair. </a:t>
            </a:r>
            <a:endParaRPr lang="en-US" dirty="0"/>
          </a:p>
        </p:txBody>
      </p:sp>
      <p:sp>
        <p:nvSpPr>
          <p:cNvPr id="3" name="Title 2"/>
          <p:cNvSpPr>
            <a:spLocks noGrp="1"/>
          </p:cNvSpPr>
          <p:nvPr>
            <p:ph type="title"/>
          </p:nvPr>
        </p:nvSpPr>
        <p:spPr>
          <a:xfrm>
            <a:off x="381000" y="228600"/>
            <a:ext cx="8229600" cy="1143000"/>
          </a:xfrm>
        </p:spPr>
        <p:txBody>
          <a:bodyPr>
            <a:normAutofit fontScale="90000"/>
          </a:bodyPr>
          <a:lstStyle/>
          <a:p>
            <a:r>
              <a:rPr lang="en-US" dirty="0" smtClean="0"/>
              <a:t>Procedural Rights in our Adversarial Legal System</a:t>
            </a:r>
            <a:endParaRPr lang="en-US" dirty="0"/>
          </a:p>
        </p:txBody>
      </p:sp>
      <p:pic>
        <p:nvPicPr>
          <p:cNvPr id="6146" name="Picture 2" descr="http://static.open.salon.com/files/atticus-finch_l1224079499.jpg"/>
          <p:cNvPicPr>
            <a:picLocks noChangeAspect="1" noChangeArrowheads="1"/>
          </p:cNvPicPr>
          <p:nvPr/>
        </p:nvPicPr>
        <p:blipFill>
          <a:blip r:embed="rId2" cstate="print"/>
          <a:srcRect/>
          <a:stretch>
            <a:fillRect/>
          </a:stretch>
        </p:blipFill>
        <p:spPr bwMode="auto">
          <a:xfrm>
            <a:off x="6019800" y="1905000"/>
            <a:ext cx="2857500" cy="38100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Judges act as both investigators and decision-makers. </a:t>
            </a:r>
          </a:p>
          <a:p>
            <a:r>
              <a:rPr lang="en-US" dirty="0" smtClean="0"/>
              <a:t>Argue that adversary system based upon unjustifiable assumptions</a:t>
            </a:r>
          </a:p>
          <a:p>
            <a:pPr lvl="1"/>
            <a:r>
              <a:rPr lang="en-US" dirty="0" smtClean="0"/>
              <a:t>Adversaries are not of equal ability or resources</a:t>
            </a:r>
          </a:p>
          <a:p>
            <a:pPr lvl="1"/>
            <a:r>
              <a:rPr lang="en-US" dirty="0" smtClean="0"/>
              <a:t>Neither side is concerned with truth emerging unless it helps their side of the case. </a:t>
            </a:r>
          </a:p>
          <a:p>
            <a:r>
              <a:rPr lang="en-US" dirty="0" smtClean="0"/>
              <a:t>Critics of Inquisitorial system say it gives too much power to judges.  Juries are more impartial than government officials. </a:t>
            </a:r>
            <a:endParaRPr lang="en-US" dirty="0"/>
          </a:p>
        </p:txBody>
      </p:sp>
      <p:sp>
        <p:nvSpPr>
          <p:cNvPr id="3" name="Title 2"/>
          <p:cNvSpPr>
            <a:spLocks noGrp="1"/>
          </p:cNvSpPr>
          <p:nvPr>
            <p:ph type="title"/>
          </p:nvPr>
        </p:nvSpPr>
        <p:spPr/>
        <p:txBody>
          <a:bodyPr/>
          <a:lstStyle/>
          <a:p>
            <a:r>
              <a:rPr lang="en-US" dirty="0" smtClean="0"/>
              <a:t>Inquisitorial System</a:t>
            </a:r>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Based upon idea that some rights are so fundamental that </a:t>
            </a:r>
            <a:r>
              <a:rPr lang="en-US" dirty="0" err="1" smtClean="0"/>
              <a:t>gov’t</a:t>
            </a:r>
            <a:r>
              <a:rPr lang="en-US" dirty="0" smtClean="0"/>
              <a:t> must have a “compelling” reason to regulate them.</a:t>
            </a:r>
          </a:p>
          <a:p>
            <a:r>
              <a:rPr lang="en-US" dirty="0" smtClean="0"/>
              <a:t>Supreme Court must identify which rights are fundamental, and if </a:t>
            </a:r>
            <a:r>
              <a:rPr lang="en-US" dirty="0" err="1" smtClean="0"/>
              <a:t>gov’t</a:t>
            </a:r>
            <a:r>
              <a:rPr lang="en-US" dirty="0" smtClean="0"/>
              <a:t> has violated that particular right.</a:t>
            </a:r>
          </a:p>
          <a:p>
            <a:pPr>
              <a:buNone/>
            </a:pPr>
            <a:endParaRPr lang="en-US" dirty="0" smtClean="0"/>
          </a:p>
        </p:txBody>
      </p:sp>
      <p:sp>
        <p:nvSpPr>
          <p:cNvPr id="3" name="Title 2"/>
          <p:cNvSpPr>
            <a:spLocks noGrp="1"/>
          </p:cNvSpPr>
          <p:nvPr>
            <p:ph type="title"/>
          </p:nvPr>
        </p:nvSpPr>
        <p:spPr/>
        <p:txBody>
          <a:bodyPr/>
          <a:lstStyle/>
          <a:p>
            <a:r>
              <a:rPr lang="en-US" dirty="0" smtClean="0"/>
              <a:t>Substantive Due Process</a:t>
            </a:r>
            <a:endParaRPr lang="en-US" dirty="0"/>
          </a:p>
        </p:txBody>
      </p:sp>
      <p:pic>
        <p:nvPicPr>
          <p:cNvPr id="4098" name="Picture 2" descr="http://media.nj.com/ledgerupdates_impact/photo/us-supreme-courtjpg-c05ceb81607348e7_large.jpg"/>
          <p:cNvPicPr>
            <a:picLocks noChangeAspect="1" noChangeArrowheads="1"/>
          </p:cNvPicPr>
          <p:nvPr/>
        </p:nvPicPr>
        <p:blipFill>
          <a:blip r:embed="rId2" cstate="print"/>
          <a:srcRect/>
          <a:stretch>
            <a:fillRect/>
          </a:stretch>
        </p:blipFill>
        <p:spPr bwMode="auto">
          <a:xfrm>
            <a:off x="4495800" y="3886200"/>
            <a:ext cx="4114800" cy="26670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95400"/>
            <a:ext cx="8229600" cy="4525963"/>
          </a:xfrm>
        </p:spPr>
        <p:txBody>
          <a:bodyPr/>
          <a:lstStyle/>
          <a:p>
            <a:r>
              <a:rPr lang="en-US" dirty="0" smtClean="0"/>
              <a:t>By 1937, court abandoned view that economic rights are fundamental.</a:t>
            </a:r>
          </a:p>
          <a:p>
            <a:r>
              <a:rPr lang="en-US" dirty="0" smtClean="0"/>
              <a:t>The following are (controversially) considered fundamental</a:t>
            </a:r>
          </a:p>
          <a:p>
            <a:pPr lvl="1"/>
            <a:r>
              <a:rPr lang="en-US" dirty="0" smtClean="0"/>
              <a:t>Right to marry and have children</a:t>
            </a:r>
          </a:p>
          <a:p>
            <a:pPr lvl="1"/>
            <a:r>
              <a:rPr lang="en-US" dirty="0" smtClean="0"/>
              <a:t>Right to purchase and use birth control</a:t>
            </a:r>
          </a:p>
          <a:p>
            <a:pPr lvl="1"/>
            <a:r>
              <a:rPr lang="en-US" dirty="0" smtClean="0"/>
              <a:t>Right to free speech</a:t>
            </a:r>
          </a:p>
          <a:p>
            <a:pPr lvl="1"/>
            <a:r>
              <a:rPr lang="en-US" dirty="0" smtClean="0"/>
              <a:t>Right to interstate travel</a:t>
            </a:r>
          </a:p>
          <a:p>
            <a:pPr lvl="1"/>
            <a:r>
              <a:rPr lang="en-US" dirty="0" smtClean="0"/>
              <a:t>Right of legal voters to vote</a:t>
            </a:r>
          </a:p>
          <a:p>
            <a:pPr lvl="1"/>
            <a:r>
              <a:rPr lang="en-US" dirty="0" smtClean="0"/>
              <a:t>Right to religious freedom…</a:t>
            </a:r>
          </a:p>
          <a:p>
            <a:endParaRPr lang="en-US" dirty="0"/>
          </a:p>
        </p:txBody>
      </p:sp>
      <p:sp>
        <p:nvSpPr>
          <p:cNvPr id="3" name="Title 2"/>
          <p:cNvSpPr>
            <a:spLocks noGrp="1"/>
          </p:cNvSpPr>
          <p:nvPr>
            <p:ph type="title"/>
          </p:nvPr>
        </p:nvSpPr>
        <p:spPr/>
        <p:txBody>
          <a:bodyPr>
            <a:normAutofit fontScale="90000"/>
          </a:bodyPr>
          <a:lstStyle/>
          <a:p>
            <a:r>
              <a:rPr lang="en-US" dirty="0" smtClean="0"/>
              <a:t>Indentifying Fundamental Rights</a:t>
            </a:r>
            <a:endParaRPr lang="en-US" dirty="0"/>
          </a:p>
        </p:txBody>
      </p:sp>
      <p:pic>
        <p:nvPicPr>
          <p:cNvPr id="3074" name="Picture 2" descr="http://www.areaboard6.ca.gov/res/gif/votebox.jpg"/>
          <p:cNvPicPr>
            <a:picLocks noChangeAspect="1" noChangeArrowheads="1"/>
          </p:cNvPicPr>
          <p:nvPr/>
        </p:nvPicPr>
        <p:blipFill>
          <a:blip r:embed="rId2" cstate="print"/>
          <a:srcRect/>
          <a:stretch>
            <a:fillRect/>
          </a:stretch>
        </p:blipFill>
        <p:spPr bwMode="auto">
          <a:xfrm>
            <a:off x="7162800" y="4724400"/>
            <a:ext cx="1676400" cy="1676400"/>
          </a:xfrm>
          <a:prstGeom prst="rect">
            <a:avLst/>
          </a:prstGeom>
          <a:noFill/>
        </p:spPr>
      </p:pic>
      <p:pic>
        <p:nvPicPr>
          <p:cNvPr id="3076" name="Picture 4" descr="http://www.grafpedia.com/wp-content/uploads/2009/06/chevy-car-icon.jpg"/>
          <p:cNvPicPr>
            <a:picLocks noChangeAspect="1" noChangeArrowheads="1"/>
          </p:cNvPicPr>
          <p:nvPr/>
        </p:nvPicPr>
        <p:blipFill>
          <a:blip r:embed="rId3" cstate="print"/>
          <a:srcRect/>
          <a:stretch>
            <a:fillRect/>
          </a:stretch>
        </p:blipFill>
        <p:spPr bwMode="auto">
          <a:xfrm>
            <a:off x="7010400" y="2590800"/>
            <a:ext cx="1752600" cy="1752600"/>
          </a:xfrm>
          <a:prstGeom prst="rect">
            <a:avLst/>
          </a:prstGeom>
          <a:no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371600"/>
            <a:ext cx="8382000" cy="4919472"/>
          </a:xfrm>
        </p:spPr>
        <p:txBody>
          <a:bodyPr>
            <a:normAutofit/>
          </a:bodyPr>
          <a:lstStyle/>
          <a:p>
            <a:r>
              <a:rPr lang="en-US" dirty="0" smtClean="0"/>
              <a:t>By 1925, Supreme Court begins identifying rights in the bill of rights that the state must protect. </a:t>
            </a:r>
          </a:p>
          <a:p>
            <a:pPr lvl="1"/>
            <a:r>
              <a:rPr lang="en-US" i="1" dirty="0" err="1" smtClean="0"/>
              <a:t>Gitlow</a:t>
            </a:r>
            <a:r>
              <a:rPr lang="en-US" i="1" dirty="0" smtClean="0"/>
              <a:t> v. New York </a:t>
            </a:r>
            <a:r>
              <a:rPr lang="en-US" dirty="0" smtClean="0"/>
              <a:t>– states cannot infringe upon free speech and press without compelling interest.</a:t>
            </a:r>
          </a:p>
          <a:p>
            <a:r>
              <a:rPr lang="en-US" dirty="0" smtClean="0"/>
              <a:t>Selective incorporation means the court examines rights on case-by-case basis. </a:t>
            </a:r>
          </a:p>
          <a:p>
            <a:pPr lvl="1"/>
            <a:r>
              <a:rPr lang="en-US" dirty="0" smtClean="0"/>
              <a:t>Justice Frankfurter’s “shock the conscience” test</a:t>
            </a:r>
          </a:p>
          <a:p>
            <a:r>
              <a:rPr lang="en-US" dirty="0" smtClean="0"/>
              <a:t>Court more reluctant to incorporate criminal procedure rights, felt states have greater responsibility for prosecuting &amp; punishing.</a:t>
            </a:r>
          </a:p>
          <a:p>
            <a:pPr lvl="1"/>
            <a:endParaRPr lang="en-US" dirty="0"/>
          </a:p>
        </p:txBody>
      </p:sp>
      <p:sp>
        <p:nvSpPr>
          <p:cNvPr id="3" name="Title 2"/>
          <p:cNvSpPr>
            <a:spLocks noGrp="1"/>
          </p:cNvSpPr>
          <p:nvPr>
            <p:ph type="title"/>
          </p:nvPr>
        </p:nvSpPr>
        <p:spPr/>
        <p:txBody>
          <a:bodyPr/>
          <a:lstStyle/>
          <a:p>
            <a:r>
              <a:rPr lang="en-US" dirty="0" smtClean="0"/>
              <a:t>The Doctrine of Incorporation</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This lesson describes the process devised for amending the Constitution and its first application, the Bill of Rights. </a:t>
            </a:r>
          </a:p>
          <a:p>
            <a:r>
              <a:rPr lang="en-US" dirty="0" smtClean="0"/>
              <a:t>It also explains judicial review, and the arguments for and against this judicial power. </a:t>
            </a:r>
            <a:endParaRPr lang="en-US" dirty="0"/>
          </a:p>
        </p:txBody>
      </p:sp>
      <p:sp>
        <p:nvSpPr>
          <p:cNvPr id="3" name="Title 2"/>
          <p:cNvSpPr>
            <a:spLocks noGrp="1"/>
          </p:cNvSpPr>
          <p:nvPr>
            <p:ph type="title"/>
          </p:nvPr>
        </p:nvSpPr>
        <p:spPr/>
        <p:txBody>
          <a:bodyPr/>
          <a:lstStyle/>
          <a:p>
            <a:r>
              <a:rPr lang="en-US" dirty="0" smtClean="0"/>
              <a:t>Purpose</a:t>
            </a:r>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90600"/>
            <a:ext cx="8001000" cy="5257800"/>
          </a:xfrm>
        </p:spPr>
        <p:txBody>
          <a:bodyPr>
            <a:normAutofit/>
          </a:bodyPr>
          <a:lstStyle/>
          <a:p>
            <a:r>
              <a:rPr lang="en-US" dirty="0" smtClean="0"/>
              <a:t>2</a:t>
            </a:r>
            <a:r>
              <a:rPr lang="en-US" baseline="30000" dirty="0" smtClean="0"/>
              <a:t>nd</a:t>
            </a:r>
            <a:r>
              <a:rPr lang="en-US" dirty="0" smtClean="0"/>
              <a:t> Amendment right to </a:t>
            </a:r>
          </a:p>
          <a:p>
            <a:pPr>
              <a:buNone/>
            </a:pPr>
            <a:r>
              <a:rPr lang="en-US" dirty="0" smtClean="0"/>
              <a:t>   bear arms</a:t>
            </a:r>
          </a:p>
          <a:p>
            <a:r>
              <a:rPr lang="en-US" dirty="0" smtClean="0"/>
              <a:t>5</a:t>
            </a:r>
            <a:r>
              <a:rPr lang="en-US" baseline="30000" dirty="0" smtClean="0"/>
              <a:t>th</a:t>
            </a:r>
            <a:r>
              <a:rPr lang="en-US" dirty="0" smtClean="0"/>
              <a:t> Amendment right to </a:t>
            </a:r>
          </a:p>
          <a:p>
            <a:pPr>
              <a:buNone/>
            </a:pPr>
            <a:r>
              <a:rPr lang="en-US" dirty="0" smtClean="0"/>
              <a:t>   an indictment by a grand </a:t>
            </a:r>
          </a:p>
          <a:p>
            <a:pPr>
              <a:buNone/>
            </a:pPr>
            <a:r>
              <a:rPr lang="en-US" dirty="0" smtClean="0"/>
              <a:t>   jury</a:t>
            </a:r>
          </a:p>
          <a:p>
            <a:r>
              <a:rPr lang="en-US" dirty="0" smtClean="0"/>
              <a:t>7</a:t>
            </a:r>
            <a:r>
              <a:rPr lang="en-US" baseline="30000" dirty="0" smtClean="0"/>
              <a:t>th</a:t>
            </a:r>
            <a:r>
              <a:rPr lang="en-US" dirty="0" smtClean="0"/>
              <a:t> Amendment right to a </a:t>
            </a:r>
          </a:p>
          <a:p>
            <a:pPr>
              <a:buNone/>
            </a:pPr>
            <a:r>
              <a:rPr lang="en-US" dirty="0" smtClean="0"/>
              <a:t>  jury trial in civil lawsuits</a:t>
            </a:r>
          </a:p>
          <a:p>
            <a:r>
              <a:rPr lang="en-US" dirty="0" smtClean="0"/>
              <a:t>Implicit requirement in 6</a:t>
            </a:r>
            <a:r>
              <a:rPr lang="en-US" baseline="30000" dirty="0" smtClean="0"/>
              <a:t>th</a:t>
            </a:r>
            <a:r>
              <a:rPr lang="en-US" dirty="0" smtClean="0"/>
              <a:t> amendment that the jury in a criminal case must have 12 members and must reach a unanimous verdict. </a:t>
            </a:r>
            <a:endParaRPr lang="en-US" dirty="0"/>
          </a:p>
        </p:txBody>
      </p:sp>
      <p:sp>
        <p:nvSpPr>
          <p:cNvPr id="3" name="Title 2"/>
          <p:cNvSpPr>
            <a:spLocks noGrp="1"/>
          </p:cNvSpPr>
          <p:nvPr>
            <p:ph type="title"/>
          </p:nvPr>
        </p:nvSpPr>
        <p:spPr>
          <a:xfrm>
            <a:off x="381000" y="0"/>
            <a:ext cx="8229600" cy="1143000"/>
          </a:xfrm>
        </p:spPr>
        <p:txBody>
          <a:bodyPr/>
          <a:lstStyle/>
          <a:p>
            <a:r>
              <a:rPr lang="en-US" dirty="0" smtClean="0"/>
              <a:t>Rights Not Incorporated</a:t>
            </a:r>
            <a:endParaRPr lang="en-US" dirty="0"/>
          </a:p>
        </p:txBody>
      </p:sp>
      <p:pic>
        <p:nvPicPr>
          <p:cNvPr id="4" name="Picture 3" descr="Bear Arms.jpg"/>
          <p:cNvPicPr>
            <a:picLocks noChangeAspect="1"/>
          </p:cNvPicPr>
          <p:nvPr/>
        </p:nvPicPr>
        <p:blipFill>
          <a:blip r:embed="rId2" cstate="print"/>
          <a:stretch>
            <a:fillRect/>
          </a:stretch>
        </p:blipFill>
        <p:spPr>
          <a:xfrm>
            <a:off x="4953000" y="990600"/>
            <a:ext cx="4038600" cy="2440912"/>
          </a:xfrm>
          <a:prstGeom prst="rect">
            <a:avLst/>
          </a:prstGeom>
          <a:ln>
            <a:noFill/>
          </a:ln>
          <a:effectLst>
            <a:softEdge rad="112500"/>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267200" cy="5293757"/>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19:</a:t>
            </a:r>
            <a:endParaRPr lang="en-US" sz="4000" dirty="0" smtClean="0"/>
          </a:p>
          <a:p>
            <a:r>
              <a:rPr lang="en-US" sz="4000" i="1" dirty="0" smtClean="0"/>
              <a:t>How Has the Equal Protection Clause of the Fourteenth Amendment Changed the Constitution?</a:t>
            </a:r>
          </a:p>
          <a:p>
            <a:endParaRPr lang="en-US" i="1" dirty="0"/>
          </a:p>
        </p:txBody>
      </p:sp>
      <p:pic>
        <p:nvPicPr>
          <p:cNvPr id="11266" name="Picture 2"/>
          <p:cNvPicPr>
            <a:picLocks noChangeAspect="1" noChangeArrowheads="1"/>
          </p:cNvPicPr>
          <p:nvPr/>
        </p:nvPicPr>
        <p:blipFill>
          <a:blip r:embed="rId2" cstate="print"/>
          <a:srcRect/>
          <a:stretch>
            <a:fillRect/>
          </a:stretch>
        </p:blipFill>
        <p:spPr bwMode="auto">
          <a:xfrm>
            <a:off x="4724400" y="228600"/>
            <a:ext cx="4666617" cy="6629400"/>
          </a:xfrm>
          <a:prstGeom prst="rect">
            <a:avLst/>
          </a:prstGeom>
          <a:noFill/>
          <a:ln w="9525">
            <a:noFill/>
            <a:miter lim="800000"/>
            <a:headEnd/>
            <a:tailEnd/>
          </a:ln>
          <a:effectLst>
            <a:outerShdw blurRad="50800" dist="38100" dir="8100000" algn="tr" rotWithShape="0">
              <a:prstClr val="black">
                <a:alpha val="40000"/>
              </a:prstClr>
            </a:outerShdw>
          </a:effectLst>
          <a:scene3d>
            <a:camera prst="perspectiveLeft"/>
            <a:lightRig rig="threePt" dir="t"/>
          </a:scene3d>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This lesson examines how the equal protection clause prohibits state governments from denying people “equal protection of the laws.” </a:t>
            </a:r>
          </a:p>
          <a:p>
            <a:r>
              <a:rPr lang="en-US" dirty="0" smtClean="0"/>
              <a:t>Like the due process clause, the equal protection clause places limits on government, not private individuals. </a:t>
            </a:r>
            <a:endParaRPr lang="en-US" dirty="0"/>
          </a:p>
        </p:txBody>
      </p:sp>
      <p:sp>
        <p:nvSpPr>
          <p:cNvPr id="3" name="Title 2"/>
          <p:cNvSpPr>
            <a:spLocks noGrp="1"/>
          </p:cNvSpPr>
          <p:nvPr>
            <p:ph type="title"/>
          </p:nvPr>
        </p:nvSpPr>
        <p:spPr/>
        <p:txBody>
          <a:bodyPr/>
          <a:lstStyle/>
          <a:p>
            <a:r>
              <a:rPr lang="en-US" dirty="0" smtClean="0"/>
              <a:t>Purpose</a:t>
            </a:r>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28600" y="762000"/>
            <a:ext cx="8458200" cy="4864291"/>
          </a:xfrm>
        </p:spPr>
        <p:txBody>
          <a:bodyPr>
            <a:normAutofit lnSpcReduction="10000"/>
          </a:bodyPr>
          <a:lstStyle/>
          <a:p>
            <a:endParaRPr lang="en-US" i="1" dirty="0" smtClean="0"/>
          </a:p>
          <a:p>
            <a:r>
              <a:rPr lang="en-US" i="1" dirty="0" smtClean="0"/>
              <a:t>Define equal protection of the laws.</a:t>
            </a:r>
          </a:p>
          <a:p>
            <a:r>
              <a:rPr lang="en-US" i="1" dirty="0" smtClean="0"/>
              <a:t>Explain why neither state nor the national </a:t>
            </a:r>
            <a:r>
              <a:rPr lang="en-US" i="1" dirty="0" err="1" smtClean="0"/>
              <a:t>gov’t</a:t>
            </a:r>
            <a:r>
              <a:rPr lang="en-US" i="1" dirty="0" smtClean="0"/>
              <a:t> can deprive people of equal protection of laws.</a:t>
            </a:r>
          </a:p>
          <a:p>
            <a:r>
              <a:rPr lang="en-US" i="1" dirty="0" smtClean="0"/>
              <a:t>Explain the “separate but equal” doctrine and why it was abandoned. </a:t>
            </a:r>
          </a:p>
          <a:p>
            <a:r>
              <a:rPr lang="en-US" i="1" dirty="0" smtClean="0"/>
              <a:t>Describe the categories used to decide cases challenging </a:t>
            </a:r>
            <a:r>
              <a:rPr lang="en-US" i="1" dirty="0" err="1" smtClean="0"/>
              <a:t>gov’t</a:t>
            </a:r>
            <a:r>
              <a:rPr lang="en-US" i="1" dirty="0" smtClean="0"/>
              <a:t> actions that treat some people differently.</a:t>
            </a:r>
          </a:p>
          <a:p>
            <a:r>
              <a:rPr lang="en-US" i="1" dirty="0" smtClean="0"/>
              <a:t>Evaluate, take, and defend positions on how conflicts between or among rights should be resolved.  </a:t>
            </a:r>
            <a:endParaRPr lang="en-US" i="1" dirty="0"/>
          </a:p>
        </p:txBody>
      </p:sp>
      <p:sp>
        <p:nvSpPr>
          <p:cNvPr id="4" name="Title 3"/>
          <p:cNvSpPr>
            <a:spLocks noGrp="1"/>
          </p:cNvSpPr>
          <p:nvPr>
            <p:ph type="title"/>
          </p:nvPr>
        </p:nvSpPr>
        <p:spPr>
          <a:xfrm>
            <a:off x="381000" y="0"/>
            <a:ext cx="8229600" cy="1143000"/>
          </a:xfrm>
        </p:spPr>
        <p:txBody>
          <a:bodyPr/>
          <a:lstStyle/>
          <a:p>
            <a:r>
              <a:rPr lang="en-US" dirty="0" smtClean="0"/>
              <a:t>Objectives</a:t>
            </a: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8229600" cy="1143000"/>
          </a:xfrm>
        </p:spPr>
        <p:txBody>
          <a:bodyPr/>
          <a:lstStyle/>
          <a:p>
            <a:r>
              <a:rPr lang="en-US" dirty="0" smtClean="0"/>
              <a:t>Terms to Know</a:t>
            </a:r>
            <a:endParaRPr lang="en-US" dirty="0"/>
          </a:p>
        </p:txBody>
      </p:sp>
      <p:sp>
        <p:nvSpPr>
          <p:cNvPr id="4" name="Content Placeholder 1"/>
          <p:cNvSpPr txBox="1">
            <a:spLocks/>
          </p:cNvSpPr>
          <p:nvPr/>
        </p:nvSpPr>
        <p:spPr>
          <a:xfrm>
            <a:off x="152400" y="838200"/>
            <a:ext cx="8991600" cy="5257800"/>
          </a:xfrm>
          <a:prstGeom prst="rect">
            <a:avLst/>
          </a:prstGeom>
        </p:spPr>
        <p:txBody>
          <a:bodyPr vert="horz">
            <a:normAutofit fontScale="62500" lnSpcReduction="20000"/>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1" i="0" u="none" strike="noStrike" kern="1200" cap="none" spc="0" normalizeH="0" baseline="0" noProof="0" dirty="0" smtClean="0">
                <a:ln>
                  <a:noFill/>
                </a:ln>
                <a:solidFill>
                  <a:schemeClr val="tx1"/>
                </a:solidFill>
                <a:effectLst/>
                <a:uLnTx/>
                <a:uFillTx/>
                <a:latin typeface="+mn-lt"/>
                <a:ea typeface="+mn-ea"/>
                <a:cs typeface="+mn-cs"/>
              </a:rPr>
              <a:t>equality of condition</a:t>
            </a:r>
            <a:r>
              <a:rPr kumimoji="0" lang="en-US" sz="2700" b="0" i="0" u="none" strike="noStrike" kern="1200" cap="none" spc="0" normalizeH="0" baseline="0" noProof="0" dirty="0" smtClean="0">
                <a:ln>
                  <a:noFill/>
                </a:ln>
                <a:solidFill>
                  <a:schemeClr val="tx1"/>
                </a:solidFill>
                <a:effectLst/>
                <a:uLnTx/>
                <a:uFillTx/>
                <a:latin typeface="+mn-lt"/>
                <a:ea typeface="+mn-ea"/>
                <a:cs typeface="+mn-cs"/>
              </a:rPr>
              <a:t> </a:t>
            </a: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Char char="◦"/>
              <a:tabLst/>
              <a:defRPr/>
            </a:pPr>
            <a:r>
              <a:rPr kumimoji="0" lang="en-US" sz="2300" b="0" i="0" u="none" strike="noStrike" kern="1200" cap="none" spc="0" normalizeH="0" baseline="0" noProof="0" dirty="0" smtClean="0">
                <a:ln>
                  <a:noFill/>
                </a:ln>
                <a:solidFill>
                  <a:schemeClr val="tx1"/>
                </a:solidFill>
                <a:effectLst/>
                <a:uLnTx/>
                <a:uFillTx/>
                <a:latin typeface="+mn-lt"/>
                <a:ea typeface="+mn-ea"/>
                <a:cs typeface="+mn-cs"/>
              </a:rPr>
              <a:t>Equality in all aspects of life, such as wealth, standards of living, medical care, and working conditions. </a:t>
            </a: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None/>
              <a:tabLst/>
              <a:defRPr/>
            </a:pPr>
            <a:endParaRPr kumimoji="0" lang="en-US" sz="2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1" i="0" u="none" strike="noStrike" kern="1200" cap="none" spc="0" normalizeH="0" baseline="0" noProof="0" dirty="0" smtClean="0">
                <a:ln>
                  <a:noFill/>
                </a:ln>
                <a:solidFill>
                  <a:schemeClr val="tx1"/>
                </a:solidFill>
                <a:effectLst/>
                <a:uLnTx/>
                <a:uFillTx/>
                <a:latin typeface="+mn-lt"/>
                <a:ea typeface="+mn-ea"/>
                <a:cs typeface="+mn-cs"/>
              </a:rPr>
              <a:t>equality of opportunity</a:t>
            </a:r>
            <a:r>
              <a:rPr kumimoji="0" lang="en-US" sz="2700" b="0" i="0" u="none" strike="noStrike" kern="1200" cap="none" spc="0" normalizeH="0" baseline="0" noProof="0" dirty="0" smtClean="0">
                <a:ln>
                  <a:noFill/>
                </a:ln>
                <a:solidFill>
                  <a:schemeClr val="tx1"/>
                </a:solidFill>
                <a:effectLst/>
                <a:uLnTx/>
                <a:uFillTx/>
                <a:latin typeface="+mn-lt"/>
                <a:ea typeface="+mn-ea"/>
                <a:cs typeface="+mn-cs"/>
              </a:rPr>
              <a:t> </a:t>
            </a: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Char char="◦"/>
              <a:tabLst/>
              <a:defRPr/>
            </a:pPr>
            <a:r>
              <a:rPr kumimoji="0" lang="en-US" sz="2300" b="0" i="0" u="none" strike="noStrike" kern="1200" cap="none" spc="0" normalizeH="0" baseline="0" noProof="0" dirty="0" smtClean="0">
                <a:ln>
                  <a:noFill/>
                </a:ln>
                <a:solidFill>
                  <a:schemeClr val="tx1"/>
                </a:solidFill>
                <a:effectLst/>
                <a:uLnTx/>
                <a:uFillTx/>
                <a:latin typeface="+mn-lt"/>
                <a:ea typeface="+mn-ea"/>
                <a:cs typeface="+mn-cs"/>
              </a:rPr>
              <a:t>A right guaranteed by both federal and many state laws against discrimination in employment, education, housing, or credit rights due to a person's race, color, sex and sometimes sexual orientation, religion, national origin, age, or handicap. </a:t>
            </a: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None/>
              <a:tabLst/>
              <a:defRPr/>
            </a:pPr>
            <a:endParaRPr kumimoji="0" lang="en-US" sz="2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1" i="0" u="none" strike="noStrike" kern="1200" cap="none" spc="0" normalizeH="0" baseline="0" noProof="0" dirty="0" smtClean="0">
                <a:ln>
                  <a:noFill/>
                </a:ln>
                <a:solidFill>
                  <a:schemeClr val="tx1"/>
                </a:solidFill>
                <a:effectLst/>
                <a:uLnTx/>
                <a:uFillTx/>
                <a:latin typeface="+mn-lt"/>
                <a:ea typeface="+mn-ea"/>
                <a:cs typeface="+mn-cs"/>
              </a:rPr>
              <a:t>intermediate scrutiny</a:t>
            </a:r>
            <a:r>
              <a:rPr kumimoji="0" lang="en-US" sz="2700" b="0" i="0" u="none" strike="noStrike" kern="1200" cap="none" spc="0" normalizeH="0" baseline="0" noProof="0" dirty="0" smtClean="0">
                <a:ln>
                  <a:noFill/>
                </a:ln>
                <a:solidFill>
                  <a:schemeClr val="tx1"/>
                </a:solidFill>
                <a:effectLst/>
                <a:uLnTx/>
                <a:uFillTx/>
                <a:latin typeface="+mn-lt"/>
                <a:ea typeface="+mn-ea"/>
                <a:cs typeface="+mn-cs"/>
              </a:rPr>
              <a:t> </a:t>
            </a: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Char char="◦"/>
              <a:tabLst/>
              <a:defRPr/>
            </a:pPr>
            <a:r>
              <a:rPr kumimoji="0" lang="en-US" sz="2300" b="0" i="0" u="none" strike="noStrike" kern="1200" cap="none" spc="0" normalizeH="0" baseline="0" noProof="0" dirty="0" smtClean="0">
                <a:ln>
                  <a:noFill/>
                </a:ln>
                <a:solidFill>
                  <a:schemeClr val="tx1"/>
                </a:solidFill>
                <a:effectLst/>
                <a:uLnTx/>
                <a:uFillTx/>
                <a:latin typeface="+mn-lt"/>
                <a:ea typeface="+mn-ea"/>
                <a:cs typeface="+mn-cs"/>
              </a:rPr>
              <a:t>In U.S. constitutional law, the middle level of scrutiny applied by courts deciding constitutional issues through judicial review. </a:t>
            </a: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None/>
              <a:tabLst/>
              <a:defRPr/>
            </a:pPr>
            <a:endParaRPr kumimoji="0" lang="en-US" sz="2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1" i="0" u="none" strike="noStrike" kern="1200" cap="none" spc="0" normalizeH="0" baseline="0" noProof="0" dirty="0" smtClean="0">
                <a:ln>
                  <a:noFill/>
                </a:ln>
                <a:solidFill>
                  <a:schemeClr val="tx1"/>
                </a:solidFill>
                <a:effectLst/>
                <a:uLnTx/>
                <a:uFillTx/>
                <a:latin typeface="+mn-lt"/>
                <a:ea typeface="+mn-ea"/>
                <a:cs typeface="+mn-cs"/>
              </a:rPr>
              <a:t>rational basis</a:t>
            </a:r>
            <a:r>
              <a:rPr kumimoji="0" lang="en-US" sz="2700" b="0" i="0" u="none" strike="noStrike" kern="1200" cap="none" spc="0" normalizeH="0" baseline="0" noProof="0" dirty="0" smtClean="0">
                <a:ln>
                  <a:noFill/>
                </a:ln>
                <a:solidFill>
                  <a:schemeClr val="tx1"/>
                </a:solidFill>
                <a:effectLst/>
                <a:uLnTx/>
                <a:uFillTx/>
                <a:latin typeface="+mn-lt"/>
                <a:ea typeface="+mn-ea"/>
                <a:cs typeface="+mn-cs"/>
              </a:rPr>
              <a:t> </a:t>
            </a: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Char char="◦"/>
              <a:tabLst/>
              <a:defRPr/>
            </a:pPr>
            <a:r>
              <a:rPr kumimoji="0" lang="en-US" sz="2300" b="0" i="0" u="none" strike="noStrike" kern="1200" cap="none" spc="0" normalizeH="0" baseline="0" noProof="0" dirty="0" smtClean="0">
                <a:ln>
                  <a:noFill/>
                </a:ln>
                <a:solidFill>
                  <a:schemeClr val="tx1"/>
                </a:solidFill>
                <a:effectLst/>
                <a:uLnTx/>
                <a:uFillTx/>
                <a:latin typeface="+mn-lt"/>
                <a:ea typeface="+mn-ea"/>
                <a:cs typeface="+mn-cs"/>
              </a:rPr>
              <a:t>In U.S. constitutional law, the lowest level of scrutiny applied by courts deciding constitutional issues through judicial review. </a:t>
            </a: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None/>
              <a:tabLst/>
              <a:defRPr/>
            </a:pPr>
            <a:endParaRPr kumimoji="0" lang="en-US" sz="2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1" i="0" u="none" strike="noStrike" kern="1200" cap="none" spc="0" normalizeH="0" baseline="0" noProof="0" dirty="0" smtClean="0">
                <a:ln>
                  <a:noFill/>
                </a:ln>
                <a:solidFill>
                  <a:schemeClr val="tx1"/>
                </a:solidFill>
                <a:effectLst/>
                <a:uLnTx/>
                <a:uFillTx/>
                <a:latin typeface="+mn-lt"/>
                <a:ea typeface="+mn-ea"/>
                <a:cs typeface="+mn-cs"/>
              </a:rPr>
              <a:t>separate but equal</a:t>
            </a:r>
            <a:r>
              <a:rPr kumimoji="0" lang="en-US" sz="2700" b="0" i="0" u="none" strike="noStrike" kern="1200" cap="none" spc="0" normalizeH="0" baseline="0" noProof="0" dirty="0" smtClean="0">
                <a:ln>
                  <a:noFill/>
                </a:ln>
                <a:solidFill>
                  <a:schemeClr val="tx1"/>
                </a:solidFill>
                <a:effectLst/>
                <a:uLnTx/>
                <a:uFillTx/>
                <a:latin typeface="+mn-lt"/>
                <a:ea typeface="+mn-ea"/>
                <a:cs typeface="+mn-cs"/>
              </a:rPr>
              <a:t> </a:t>
            </a: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Char char="◦"/>
              <a:tabLst/>
              <a:defRPr/>
            </a:pPr>
            <a:r>
              <a:rPr kumimoji="0" lang="en-US" sz="2300" b="0" i="0" u="none" strike="noStrike" kern="1200" cap="none" spc="0" normalizeH="0" baseline="0" noProof="0" dirty="0" smtClean="0">
                <a:ln>
                  <a:noFill/>
                </a:ln>
                <a:solidFill>
                  <a:schemeClr val="tx1"/>
                </a:solidFill>
                <a:effectLst/>
                <a:uLnTx/>
                <a:uFillTx/>
                <a:latin typeface="+mn-lt"/>
                <a:ea typeface="+mn-ea"/>
                <a:cs typeface="+mn-cs"/>
              </a:rPr>
              <a:t>The argument, upheld by the U.S. Supreme Court in </a:t>
            </a:r>
            <a:r>
              <a:rPr kumimoji="0" lang="en-US" sz="2300" b="0" i="1" u="none" strike="noStrike" kern="1200" cap="none" spc="0" normalizeH="0" baseline="0" noProof="0" dirty="0" err="1" smtClean="0">
                <a:ln>
                  <a:noFill/>
                </a:ln>
                <a:solidFill>
                  <a:schemeClr val="tx1"/>
                </a:solidFill>
                <a:effectLst/>
                <a:uLnTx/>
                <a:uFillTx/>
                <a:latin typeface="+mn-lt"/>
                <a:ea typeface="+mn-ea"/>
                <a:cs typeface="+mn-cs"/>
              </a:rPr>
              <a:t>Plessy</a:t>
            </a:r>
            <a:r>
              <a:rPr kumimoji="0" lang="en-US" sz="2300" b="0" i="1" u="none" strike="noStrike" kern="1200" cap="none" spc="0" normalizeH="0" baseline="0" noProof="0" dirty="0" smtClean="0">
                <a:ln>
                  <a:noFill/>
                </a:ln>
                <a:solidFill>
                  <a:schemeClr val="tx1"/>
                </a:solidFill>
                <a:effectLst/>
                <a:uLnTx/>
                <a:uFillTx/>
                <a:latin typeface="+mn-lt"/>
                <a:ea typeface="+mn-ea"/>
                <a:cs typeface="+mn-cs"/>
              </a:rPr>
              <a:t> v. Ferguson</a:t>
            </a:r>
            <a:r>
              <a:rPr kumimoji="0" lang="en-US" sz="2300" b="0" i="0" u="none" strike="noStrike" kern="1200" cap="none" spc="0" normalizeH="0" baseline="0" noProof="0" dirty="0" smtClean="0">
                <a:ln>
                  <a:noFill/>
                </a:ln>
                <a:solidFill>
                  <a:schemeClr val="tx1"/>
                </a:solidFill>
                <a:effectLst/>
                <a:uLnTx/>
                <a:uFillTx/>
                <a:latin typeface="+mn-lt"/>
                <a:ea typeface="+mn-ea"/>
                <a:cs typeface="+mn-cs"/>
              </a:rPr>
              <a:t> (1896) but later reversed, that racially segregated public facilities are constitutional if those facilities are of equal quality. </a:t>
            </a: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None/>
              <a:tabLst/>
              <a:defRPr/>
            </a:pPr>
            <a:endParaRPr kumimoji="0" lang="en-US" sz="2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1" i="0" u="none" strike="noStrike" kern="1200" cap="none" spc="0" normalizeH="0" baseline="0" noProof="0" dirty="0" smtClean="0">
                <a:ln>
                  <a:noFill/>
                </a:ln>
                <a:solidFill>
                  <a:schemeClr val="tx1"/>
                </a:solidFill>
                <a:effectLst/>
                <a:uLnTx/>
                <a:uFillTx/>
                <a:latin typeface="+mn-lt"/>
                <a:ea typeface="+mn-ea"/>
                <a:cs typeface="+mn-cs"/>
              </a:rPr>
              <a:t>strict scrutiny</a:t>
            </a:r>
            <a:r>
              <a:rPr kumimoji="0" lang="en-US" sz="2700" b="0" i="0" u="none" strike="noStrike" kern="1200" cap="none" spc="0" normalizeH="0" baseline="0" noProof="0" dirty="0" smtClean="0">
                <a:ln>
                  <a:noFill/>
                </a:ln>
                <a:solidFill>
                  <a:schemeClr val="tx1"/>
                </a:solidFill>
                <a:effectLst/>
                <a:uLnTx/>
                <a:uFillTx/>
                <a:latin typeface="+mn-lt"/>
                <a:ea typeface="+mn-ea"/>
                <a:cs typeface="+mn-cs"/>
              </a:rPr>
              <a:t> </a:t>
            </a: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Char char="◦"/>
              <a:tabLst/>
              <a:defRPr/>
            </a:pPr>
            <a:r>
              <a:rPr kumimoji="0" lang="en-US" sz="2300" b="0" i="0" u="none" strike="noStrike" kern="1200" cap="none" spc="0" normalizeH="0" baseline="0" noProof="0" dirty="0" smtClean="0">
                <a:ln>
                  <a:noFill/>
                </a:ln>
                <a:solidFill>
                  <a:schemeClr val="tx1"/>
                </a:solidFill>
                <a:effectLst/>
                <a:uLnTx/>
                <a:uFillTx/>
                <a:latin typeface="+mn-lt"/>
                <a:ea typeface="+mn-ea"/>
                <a:cs typeface="+mn-cs"/>
              </a:rPr>
              <a:t>Under U.S. constitutional law, the second highest level of scrutiny used by courts reviewing federal law for constitutional legitimacy. "Super strict scrutiny" is the highest level.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n-US" sz="2700" b="0" i="0" u="none" strike="noStrike" kern="1200" cap="none" spc="0" normalizeH="0" baseline="0" noProof="0" dirty="0">
              <a:ln>
                <a:noFill/>
              </a:ln>
              <a:solidFill>
                <a:schemeClr val="tx2">
                  <a:lumMod val="75000"/>
                </a:schemeClr>
              </a:solidFill>
              <a:effectLst/>
              <a:uLnTx/>
              <a:uFillTx/>
              <a:latin typeface="+mn-lt"/>
              <a:ea typeface="+mn-ea"/>
              <a:cs typeface="+mn-cs"/>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447800"/>
            <a:ext cx="8229600" cy="4525963"/>
          </a:xfrm>
        </p:spPr>
        <p:txBody>
          <a:bodyPr>
            <a:normAutofit/>
          </a:bodyPr>
          <a:lstStyle/>
          <a:p>
            <a:r>
              <a:rPr lang="en-US" dirty="0" smtClean="0"/>
              <a:t>Constitutional guarantee of fair treatment for all persons, regardless of sex, race, national origin, religion, or political views. </a:t>
            </a:r>
          </a:p>
          <a:p>
            <a:r>
              <a:rPr lang="en-US" dirty="0" smtClean="0"/>
              <a:t>Every person entitled to equality of opportunity, </a:t>
            </a:r>
            <a:r>
              <a:rPr lang="en-US" i="1" dirty="0" smtClean="0"/>
              <a:t>not</a:t>
            </a:r>
            <a:r>
              <a:rPr lang="en-US" dirty="0" smtClean="0"/>
              <a:t> equality of condition</a:t>
            </a:r>
          </a:p>
          <a:p>
            <a:r>
              <a:rPr lang="en-US" dirty="0" smtClean="0"/>
              <a:t>Early Cases: </a:t>
            </a:r>
          </a:p>
          <a:p>
            <a:pPr lvl="1"/>
            <a:r>
              <a:rPr lang="en-US" i="1" dirty="0" err="1" smtClean="0"/>
              <a:t>Strauder</a:t>
            </a:r>
            <a:r>
              <a:rPr lang="en-US" i="1" dirty="0" smtClean="0"/>
              <a:t> v. WV  (1880)</a:t>
            </a:r>
          </a:p>
          <a:p>
            <a:pPr lvl="2"/>
            <a:r>
              <a:rPr lang="en-US" dirty="0" smtClean="0"/>
              <a:t>“All White” jury requirement prohibited</a:t>
            </a:r>
          </a:p>
          <a:p>
            <a:pPr lvl="1"/>
            <a:r>
              <a:rPr lang="en-US" i="1" dirty="0" err="1" smtClean="0"/>
              <a:t>Yick</a:t>
            </a:r>
            <a:r>
              <a:rPr lang="en-US" i="1" dirty="0" smtClean="0"/>
              <a:t> </a:t>
            </a:r>
            <a:r>
              <a:rPr lang="en-US" i="1" dirty="0" err="1" smtClean="0"/>
              <a:t>Wo</a:t>
            </a:r>
            <a:r>
              <a:rPr lang="en-US" i="1" dirty="0" smtClean="0"/>
              <a:t> v. Hopkins (1886)</a:t>
            </a:r>
          </a:p>
          <a:p>
            <a:pPr lvl="2"/>
            <a:r>
              <a:rPr lang="en-US" dirty="0" smtClean="0"/>
              <a:t>Ethnically discriminatory SF laws prohibited (citizens and aliens alike)</a:t>
            </a:r>
            <a:endParaRPr lang="en-US" dirty="0"/>
          </a:p>
        </p:txBody>
      </p:sp>
      <p:sp>
        <p:nvSpPr>
          <p:cNvPr id="3" name="Title 2"/>
          <p:cNvSpPr>
            <a:spLocks noGrp="1"/>
          </p:cNvSpPr>
          <p:nvPr>
            <p:ph type="title"/>
          </p:nvPr>
        </p:nvSpPr>
        <p:spPr/>
        <p:txBody>
          <a:bodyPr/>
          <a:lstStyle/>
          <a:p>
            <a:r>
              <a:rPr lang="en-US" dirty="0" smtClean="0"/>
              <a:t>“Equal Protection of the Laws”</a:t>
            </a:r>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Following Reconstruction, Jim Crow laws designed to limit rights of African Americans and creates institutional segregation in South.</a:t>
            </a:r>
          </a:p>
          <a:p>
            <a:r>
              <a:rPr lang="en-US" dirty="0" err="1" smtClean="0"/>
              <a:t>Plessy</a:t>
            </a:r>
            <a:r>
              <a:rPr lang="en-US" dirty="0" smtClean="0"/>
              <a:t> v. </a:t>
            </a:r>
            <a:r>
              <a:rPr lang="en-US" dirty="0" err="1" smtClean="0"/>
              <a:t>Fersguson</a:t>
            </a:r>
            <a:r>
              <a:rPr lang="en-US" dirty="0" smtClean="0"/>
              <a:t> (1896)</a:t>
            </a:r>
          </a:p>
          <a:p>
            <a:pPr lvl="1"/>
            <a:r>
              <a:rPr lang="en-US" dirty="0" smtClean="0"/>
              <a:t>Racially separated rail cars constitutional as long as facilities were “equal”</a:t>
            </a:r>
          </a:p>
          <a:p>
            <a:endParaRPr lang="en-US" dirty="0"/>
          </a:p>
        </p:txBody>
      </p:sp>
      <p:sp>
        <p:nvSpPr>
          <p:cNvPr id="3" name="Title 2"/>
          <p:cNvSpPr>
            <a:spLocks noGrp="1"/>
          </p:cNvSpPr>
          <p:nvPr>
            <p:ph type="title"/>
          </p:nvPr>
        </p:nvSpPr>
        <p:spPr/>
        <p:txBody>
          <a:bodyPr>
            <a:normAutofit fontScale="90000"/>
          </a:bodyPr>
          <a:lstStyle/>
          <a:p>
            <a:r>
              <a:rPr lang="en-US" dirty="0" smtClean="0"/>
              <a:t>The “Separate But Equal” Doctrine</a:t>
            </a:r>
            <a:endParaRPr lang="en-US" dirty="0"/>
          </a:p>
        </p:txBody>
      </p:sp>
      <p:pic>
        <p:nvPicPr>
          <p:cNvPr id="17410" name="Picture 2" descr="http://us.history.wisc.edu/hist102/weblect/lec02/plessy2.jpg"/>
          <p:cNvPicPr>
            <a:picLocks noChangeAspect="1" noChangeArrowheads="1"/>
          </p:cNvPicPr>
          <p:nvPr/>
        </p:nvPicPr>
        <p:blipFill>
          <a:blip r:embed="rId2" cstate="print"/>
          <a:srcRect/>
          <a:stretch>
            <a:fillRect/>
          </a:stretch>
        </p:blipFill>
        <p:spPr bwMode="auto">
          <a:xfrm>
            <a:off x="5867400" y="3581400"/>
            <a:ext cx="3009900" cy="306705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295400"/>
            <a:ext cx="8229600" cy="4525963"/>
          </a:xfrm>
        </p:spPr>
        <p:txBody>
          <a:bodyPr/>
          <a:lstStyle/>
          <a:p>
            <a:r>
              <a:rPr lang="en-US" dirty="0" smtClean="0"/>
              <a:t>Brown v. Board of Education (1952)</a:t>
            </a:r>
          </a:p>
          <a:p>
            <a:pPr lvl="1"/>
            <a:r>
              <a:rPr lang="en-US" dirty="0" smtClean="0"/>
              <a:t>NAACP challenges Kansas BoE, emphasize damaging effects segregation has on children. </a:t>
            </a:r>
          </a:p>
          <a:p>
            <a:pPr lvl="1"/>
            <a:r>
              <a:rPr lang="en-US" dirty="0" smtClean="0"/>
              <a:t>Court rules that “separate” is “inherently unequal”</a:t>
            </a:r>
          </a:p>
          <a:p>
            <a:r>
              <a:rPr lang="en-US" dirty="0" smtClean="0"/>
              <a:t>Despite ruling, enforcement proved challenging…</a:t>
            </a:r>
          </a:p>
        </p:txBody>
      </p:sp>
      <p:sp>
        <p:nvSpPr>
          <p:cNvPr id="3" name="Title 2"/>
          <p:cNvSpPr>
            <a:spLocks noGrp="1"/>
          </p:cNvSpPr>
          <p:nvPr>
            <p:ph type="title"/>
          </p:nvPr>
        </p:nvSpPr>
        <p:spPr/>
        <p:txBody>
          <a:bodyPr>
            <a:normAutofit fontScale="90000"/>
          </a:bodyPr>
          <a:lstStyle/>
          <a:p>
            <a:r>
              <a:rPr lang="en-US" dirty="0" smtClean="0"/>
              <a:t>Abandoning “Separate But Equal”</a:t>
            </a:r>
            <a:endParaRPr lang="en-US" dirty="0"/>
          </a:p>
        </p:txBody>
      </p:sp>
      <p:pic>
        <p:nvPicPr>
          <p:cNvPr id="16386" name="Picture 2" descr="Topeka State Journal - School Segregation Banned"/>
          <p:cNvPicPr>
            <a:picLocks noChangeAspect="1" noChangeArrowheads="1"/>
          </p:cNvPicPr>
          <p:nvPr/>
        </p:nvPicPr>
        <p:blipFill>
          <a:blip r:embed="rId2" cstate="print"/>
          <a:srcRect/>
          <a:stretch>
            <a:fillRect/>
          </a:stretch>
        </p:blipFill>
        <p:spPr bwMode="auto">
          <a:xfrm>
            <a:off x="3657599" y="3581400"/>
            <a:ext cx="5183139" cy="29718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Supreme Court uses 3 basic levels of analysis to decide whether laws that create classifications violate “equal protection.” </a:t>
            </a:r>
          </a:p>
          <a:p>
            <a:r>
              <a:rPr lang="en-US" dirty="0" smtClean="0"/>
              <a:t>Level 1: Strict Scrutiny</a:t>
            </a:r>
          </a:p>
          <a:p>
            <a:pPr lvl="1"/>
            <a:r>
              <a:rPr lang="en-US" dirty="0" smtClean="0"/>
              <a:t>Race, national origin, religion, alien status, voting rights, interstate travel, access to courts.</a:t>
            </a:r>
          </a:p>
          <a:p>
            <a:pPr lvl="1"/>
            <a:r>
              <a:rPr lang="en-US" dirty="0" err="1" smtClean="0"/>
              <a:t>Gov’t</a:t>
            </a:r>
            <a:r>
              <a:rPr lang="en-US" dirty="0" smtClean="0"/>
              <a:t> must prove a</a:t>
            </a:r>
          </a:p>
          <a:p>
            <a:pPr lvl="1">
              <a:buNone/>
            </a:pPr>
            <a:r>
              <a:rPr lang="en-US" dirty="0" smtClean="0"/>
              <a:t> “compelling state interest” </a:t>
            </a:r>
          </a:p>
          <a:p>
            <a:pPr lvl="1">
              <a:buNone/>
            </a:pPr>
            <a:r>
              <a:rPr lang="en-US" dirty="0" smtClean="0"/>
              <a:t>  to justify such </a:t>
            </a:r>
          </a:p>
          <a:p>
            <a:pPr lvl="1">
              <a:buNone/>
            </a:pPr>
            <a:r>
              <a:rPr lang="en-US" dirty="0" smtClean="0"/>
              <a:t>  classifications</a:t>
            </a:r>
            <a:endParaRPr lang="en-US" dirty="0"/>
          </a:p>
        </p:txBody>
      </p:sp>
      <p:sp>
        <p:nvSpPr>
          <p:cNvPr id="3" name="Title 2"/>
          <p:cNvSpPr>
            <a:spLocks noGrp="1"/>
          </p:cNvSpPr>
          <p:nvPr>
            <p:ph type="title"/>
          </p:nvPr>
        </p:nvSpPr>
        <p:spPr/>
        <p:txBody>
          <a:bodyPr>
            <a:normAutofit fontScale="90000"/>
          </a:bodyPr>
          <a:lstStyle/>
          <a:p>
            <a:r>
              <a:rPr lang="en-US" dirty="0" smtClean="0"/>
              <a:t>Interpreting the Equal </a:t>
            </a:r>
            <a:br>
              <a:rPr lang="en-US" dirty="0" smtClean="0"/>
            </a:br>
            <a:r>
              <a:rPr lang="en-US" dirty="0" smtClean="0"/>
              <a:t>Protection Clause</a:t>
            </a:r>
            <a:endParaRPr lang="en-US" dirty="0"/>
          </a:p>
        </p:txBody>
      </p:sp>
      <p:pic>
        <p:nvPicPr>
          <p:cNvPr id="15362" name="Picture 2" descr="http://pr.caltech.edu/periodicals/CaltechNews/articles/v39/Manzanar-Adams.jpg"/>
          <p:cNvPicPr>
            <a:picLocks noChangeAspect="1" noChangeArrowheads="1"/>
          </p:cNvPicPr>
          <p:nvPr/>
        </p:nvPicPr>
        <p:blipFill>
          <a:blip r:embed="rId2" cstate="print"/>
          <a:srcRect/>
          <a:stretch>
            <a:fillRect/>
          </a:stretch>
        </p:blipFill>
        <p:spPr bwMode="auto">
          <a:xfrm>
            <a:off x="5029200" y="4000500"/>
            <a:ext cx="3810000" cy="2645833"/>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534400" cy="4767072"/>
          </a:xfrm>
        </p:spPr>
        <p:txBody>
          <a:bodyPr>
            <a:normAutofit lnSpcReduction="10000"/>
          </a:bodyPr>
          <a:lstStyle/>
          <a:p>
            <a:r>
              <a:rPr lang="en-US" dirty="0" smtClean="0"/>
              <a:t>Level 2: Intermediate Scrutiny</a:t>
            </a:r>
          </a:p>
          <a:p>
            <a:pPr lvl="1"/>
            <a:r>
              <a:rPr lang="en-US" dirty="0" smtClean="0"/>
              <a:t>Gender, illegitimacy</a:t>
            </a:r>
          </a:p>
          <a:p>
            <a:pPr lvl="1"/>
            <a:r>
              <a:rPr lang="en-US" dirty="0" err="1" smtClean="0"/>
              <a:t>Gov’t</a:t>
            </a:r>
            <a:r>
              <a:rPr lang="en-US" dirty="0" smtClean="0"/>
              <a:t> must prove laws “substantially related to important </a:t>
            </a:r>
            <a:r>
              <a:rPr lang="en-US" dirty="0" err="1" smtClean="0"/>
              <a:t>gov’t</a:t>
            </a:r>
            <a:r>
              <a:rPr lang="en-US" dirty="0" smtClean="0"/>
              <a:t> purpose”</a:t>
            </a:r>
          </a:p>
          <a:p>
            <a:pPr lvl="1"/>
            <a:r>
              <a:rPr lang="en-US" i="1" dirty="0" smtClean="0"/>
              <a:t>Cases: Craig v. Boren (‘76), </a:t>
            </a:r>
            <a:r>
              <a:rPr lang="en-US" i="1" dirty="0" err="1" smtClean="0"/>
              <a:t>Rostker</a:t>
            </a:r>
            <a:r>
              <a:rPr lang="en-US" i="1" dirty="0" smtClean="0"/>
              <a:t> v. Goldberg (‘81) </a:t>
            </a:r>
          </a:p>
          <a:p>
            <a:r>
              <a:rPr lang="en-US" dirty="0" smtClean="0"/>
              <a:t>Level 3: Rational Basis</a:t>
            </a:r>
          </a:p>
          <a:p>
            <a:pPr lvl="1"/>
            <a:r>
              <a:rPr lang="en-US" dirty="0" smtClean="0"/>
              <a:t>Wealth, disability, age…</a:t>
            </a:r>
          </a:p>
          <a:p>
            <a:pPr lvl="1"/>
            <a:r>
              <a:rPr lang="en-US" dirty="0" smtClean="0"/>
              <a:t>Laws must be rational/reasonable. </a:t>
            </a:r>
          </a:p>
          <a:p>
            <a:pPr lvl="1"/>
            <a:r>
              <a:rPr lang="en-US" i="1" dirty="0" smtClean="0"/>
              <a:t>Cases:  Stanton v. Stanton (‘75)</a:t>
            </a:r>
          </a:p>
          <a:p>
            <a:r>
              <a:rPr lang="en-US" dirty="0" smtClean="0"/>
              <a:t>14</a:t>
            </a:r>
            <a:r>
              <a:rPr lang="en-US" baseline="30000" dirty="0" smtClean="0"/>
              <a:t>th</a:t>
            </a:r>
            <a:r>
              <a:rPr lang="en-US" dirty="0" smtClean="0"/>
              <a:t> Only Applies To States. </a:t>
            </a:r>
          </a:p>
          <a:p>
            <a:pPr lvl="1"/>
            <a:r>
              <a:rPr lang="en-US" dirty="0" smtClean="0"/>
              <a:t>In </a:t>
            </a:r>
            <a:r>
              <a:rPr lang="en-US" i="1" dirty="0" err="1" smtClean="0"/>
              <a:t>Hirabayashi</a:t>
            </a:r>
            <a:r>
              <a:rPr lang="en-US" i="1" dirty="0" smtClean="0"/>
              <a:t> v. US (‘43), </a:t>
            </a:r>
            <a:r>
              <a:rPr lang="en-US" dirty="0" smtClean="0"/>
              <a:t>court ruled 5</a:t>
            </a:r>
            <a:r>
              <a:rPr lang="en-US" baseline="30000" dirty="0" smtClean="0"/>
              <a:t>th</a:t>
            </a:r>
            <a:r>
              <a:rPr lang="en-US" dirty="0" smtClean="0"/>
              <a:t> Amendment has equal protection component.</a:t>
            </a:r>
            <a:endParaRPr lang="en-US" dirty="0"/>
          </a:p>
        </p:txBody>
      </p:sp>
      <p:sp>
        <p:nvSpPr>
          <p:cNvPr id="3" name="Title 2"/>
          <p:cNvSpPr>
            <a:spLocks noGrp="1"/>
          </p:cNvSpPr>
          <p:nvPr>
            <p:ph type="title"/>
          </p:nvPr>
        </p:nvSpPr>
        <p:spPr/>
        <p:txBody>
          <a:bodyPr>
            <a:normAutofit fontScale="90000"/>
          </a:bodyPr>
          <a:lstStyle/>
          <a:p>
            <a:r>
              <a:rPr lang="en-US" dirty="0" smtClean="0"/>
              <a:t>Interpreting the Equal </a:t>
            </a:r>
            <a:br>
              <a:rPr lang="en-US" dirty="0" smtClean="0"/>
            </a:br>
            <a:r>
              <a:rPr lang="en-US" dirty="0" smtClean="0"/>
              <a:t>Protection Clause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28600" y="1143000"/>
            <a:ext cx="8458200" cy="4864291"/>
          </a:xfrm>
        </p:spPr>
        <p:txBody>
          <a:bodyPr/>
          <a:lstStyle/>
          <a:p>
            <a:endParaRPr lang="en-US" i="1" dirty="0" smtClean="0"/>
          </a:p>
          <a:p>
            <a:endParaRPr lang="en-US" i="1" dirty="0"/>
          </a:p>
        </p:txBody>
      </p:sp>
      <p:sp>
        <p:nvSpPr>
          <p:cNvPr id="4" name="Title 3"/>
          <p:cNvSpPr>
            <a:spLocks noGrp="1"/>
          </p:cNvSpPr>
          <p:nvPr>
            <p:ph type="title"/>
          </p:nvPr>
        </p:nvSpPr>
        <p:spPr>
          <a:xfrm>
            <a:off x="381000" y="0"/>
            <a:ext cx="8229600" cy="1143000"/>
          </a:xfrm>
        </p:spPr>
        <p:txBody>
          <a:bodyPr/>
          <a:lstStyle/>
          <a:p>
            <a:r>
              <a:rPr lang="en-US" dirty="0" smtClean="0"/>
              <a:t>Objectives</a:t>
            </a:r>
            <a:endParaRPr lang="en-US" dirty="0"/>
          </a:p>
        </p:txBody>
      </p:sp>
      <p:sp>
        <p:nvSpPr>
          <p:cNvPr id="6" name="Content Placeholder 1"/>
          <p:cNvSpPr txBox="1">
            <a:spLocks/>
          </p:cNvSpPr>
          <p:nvPr/>
        </p:nvSpPr>
        <p:spPr>
          <a:xfrm>
            <a:off x="457200" y="1481328"/>
            <a:ext cx="8229600" cy="4525963"/>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dirty="0" smtClean="0"/>
              <a:t>Describe the two ways in which the Constitution can be amended.</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0" i="1" u="none" strike="noStrike" kern="1200" cap="none" spc="0" normalizeH="0" baseline="0" noProof="0" dirty="0" smtClean="0">
                <a:ln>
                  <a:noFill/>
                </a:ln>
                <a:solidFill>
                  <a:schemeClr val="tx1"/>
                </a:solidFill>
                <a:effectLst/>
                <a:uLnTx/>
                <a:uFillTx/>
                <a:latin typeface="+mn-lt"/>
                <a:ea typeface="+mn-ea"/>
                <a:cs typeface="+mn-cs"/>
              </a:rPr>
              <a:t>Identify</a:t>
            </a:r>
            <a:r>
              <a:rPr kumimoji="0" lang="en-US" sz="2700" b="0" i="1" u="none" strike="noStrike" kern="1200" cap="none" spc="0" normalizeH="0" noProof="0" dirty="0" smtClean="0">
                <a:ln>
                  <a:noFill/>
                </a:ln>
                <a:solidFill>
                  <a:schemeClr val="tx1"/>
                </a:solidFill>
                <a:effectLst/>
                <a:uLnTx/>
                <a:uFillTx/>
                <a:latin typeface="+mn-lt"/>
                <a:ea typeface="+mn-ea"/>
                <a:cs typeface="+mn-cs"/>
              </a:rPr>
              <a:t> major categories of constitutional amendments.</a:t>
            </a:r>
            <a:endParaRPr lang="en-US" sz="2700" i="1" dirty="0"/>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0" i="1" u="none" strike="noStrike" kern="1200" cap="none" spc="0" normalizeH="0" noProof="0" dirty="0" smtClean="0">
                <a:ln>
                  <a:noFill/>
                </a:ln>
                <a:solidFill>
                  <a:schemeClr val="tx1"/>
                </a:solidFill>
                <a:effectLst/>
                <a:uLnTx/>
                <a:uFillTx/>
                <a:latin typeface="+mn-lt"/>
                <a:ea typeface="+mn-ea"/>
                <a:cs typeface="+mn-cs"/>
              </a:rPr>
              <a:t>Explain why Madison introduced the Bill of Rights.</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lang="en-US" sz="2700" i="1" dirty="0" smtClean="0"/>
              <a:t>Evaluate, take, and defend positions on the amendment process and judicial review. </a:t>
            </a:r>
            <a:endParaRPr kumimoji="0" lang="en-US" sz="2700" b="0" i="1" u="none" strike="noStrike" kern="1200" cap="none" spc="0" normalizeH="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219200"/>
            <a:ext cx="8229600" cy="4525963"/>
          </a:xfrm>
        </p:spPr>
        <p:txBody>
          <a:bodyPr>
            <a:normAutofit lnSpcReduction="10000"/>
          </a:bodyPr>
          <a:lstStyle/>
          <a:p>
            <a:r>
              <a:rPr lang="en-US" dirty="0" smtClean="0"/>
              <a:t>Is Affirmative Action Reverse Discrimination?</a:t>
            </a:r>
          </a:p>
          <a:p>
            <a:r>
              <a:rPr lang="en-US" dirty="0" smtClean="0"/>
              <a:t>Is Intermediate Scrutiny Appropriate For Gender Classifications?</a:t>
            </a:r>
          </a:p>
          <a:p>
            <a:r>
              <a:rPr lang="en-US" dirty="0" smtClean="0"/>
              <a:t>Should Mentally </a:t>
            </a:r>
          </a:p>
          <a:p>
            <a:pPr>
              <a:buNone/>
            </a:pPr>
            <a:r>
              <a:rPr lang="en-US" dirty="0" smtClean="0"/>
              <a:t>  Handicapped, Children of</a:t>
            </a:r>
          </a:p>
          <a:p>
            <a:pPr>
              <a:buNone/>
            </a:pPr>
            <a:r>
              <a:rPr lang="en-US" dirty="0" smtClean="0"/>
              <a:t>   Illegal Aliens, and Gays </a:t>
            </a:r>
          </a:p>
          <a:p>
            <a:pPr>
              <a:buNone/>
            </a:pPr>
            <a:r>
              <a:rPr lang="en-US" dirty="0" smtClean="0"/>
              <a:t>   and Lesbians Be Treated </a:t>
            </a:r>
          </a:p>
          <a:p>
            <a:pPr>
              <a:buNone/>
            </a:pPr>
            <a:r>
              <a:rPr lang="en-US" dirty="0" smtClean="0"/>
              <a:t>   As “Discrete and Insular </a:t>
            </a:r>
          </a:p>
          <a:p>
            <a:pPr>
              <a:buNone/>
            </a:pPr>
            <a:r>
              <a:rPr lang="en-US" dirty="0" smtClean="0"/>
              <a:t>   Minorities” Regarding</a:t>
            </a:r>
          </a:p>
          <a:p>
            <a:pPr>
              <a:buNone/>
            </a:pPr>
            <a:r>
              <a:rPr lang="en-US" dirty="0" smtClean="0"/>
              <a:t>   Issues of Prejudice?</a:t>
            </a:r>
          </a:p>
          <a:p>
            <a:endParaRPr lang="en-US" dirty="0"/>
          </a:p>
        </p:txBody>
      </p:sp>
      <p:sp>
        <p:nvSpPr>
          <p:cNvPr id="3" name="Title 2"/>
          <p:cNvSpPr>
            <a:spLocks noGrp="1"/>
          </p:cNvSpPr>
          <p:nvPr>
            <p:ph type="title"/>
          </p:nvPr>
        </p:nvSpPr>
        <p:spPr/>
        <p:txBody>
          <a:bodyPr/>
          <a:lstStyle/>
          <a:p>
            <a:r>
              <a:rPr lang="en-US" dirty="0" smtClean="0"/>
              <a:t>Controversies Remain</a:t>
            </a:r>
            <a:endParaRPr lang="en-US" dirty="0"/>
          </a:p>
        </p:txBody>
      </p:sp>
      <p:pic>
        <p:nvPicPr>
          <p:cNvPr id="13314" name="Picture 2" descr="http://xjtian94.files.wordpress.com/2009/06/affirmative-action-protest.jpg"/>
          <p:cNvPicPr>
            <a:picLocks noChangeAspect="1" noChangeArrowheads="1"/>
          </p:cNvPicPr>
          <p:nvPr/>
        </p:nvPicPr>
        <p:blipFill>
          <a:blip r:embed="rId2" cstate="print"/>
          <a:srcRect/>
          <a:stretch>
            <a:fillRect/>
          </a:stretch>
        </p:blipFill>
        <p:spPr bwMode="auto">
          <a:xfrm>
            <a:off x="5257800" y="2286000"/>
            <a:ext cx="3724275" cy="425767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267200" cy="4678204"/>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20:</a:t>
            </a:r>
            <a:endParaRPr lang="en-US" sz="4000" dirty="0" smtClean="0"/>
          </a:p>
          <a:p>
            <a:r>
              <a:rPr lang="en-US" sz="4000" i="1" dirty="0" smtClean="0"/>
              <a:t>How Has the Right to Vote Been Expanded since the Adoption of the Constitution?</a:t>
            </a:r>
          </a:p>
          <a:p>
            <a:endParaRPr lang="en-US" i="1" dirty="0"/>
          </a:p>
        </p:txBody>
      </p:sp>
      <p:pic>
        <p:nvPicPr>
          <p:cNvPr id="12290" name="Picture 2"/>
          <p:cNvPicPr>
            <a:picLocks noChangeAspect="1" noChangeArrowheads="1"/>
          </p:cNvPicPr>
          <p:nvPr/>
        </p:nvPicPr>
        <p:blipFill>
          <a:blip r:embed="rId2" cstate="print"/>
          <a:srcRect/>
          <a:stretch>
            <a:fillRect/>
          </a:stretch>
        </p:blipFill>
        <p:spPr bwMode="auto">
          <a:xfrm>
            <a:off x="4343400" y="38264"/>
            <a:ext cx="4800600" cy="6819736"/>
          </a:xfrm>
          <a:prstGeom prst="rect">
            <a:avLst/>
          </a:prstGeom>
          <a:noFill/>
          <a:ln w="9525">
            <a:noFill/>
            <a:miter lim="800000"/>
            <a:headEnd/>
            <a:tailEnd/>
          </a:ln>
          <a:effectLst>
            <a:outerShdw blurRad="50800" dist="38100" dir="10800000" algn="r" rotWithShape="0">
              <a:prstClr val="black">
                <a:alpha val="40000"/>
              </a:prstClr>
            </a:outerShdw>
          </a:effectLst>
          <a:scene3d>
            <a:camera prst="perspectiveLeft"/>
            <a:lightRig rig="threePt" dir="t"/>
          </a:scene3d>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During the early years of the nation, most white men met property requirements. However, many groups were historically denied the right to vote. </a:t>
            </a:r>
          </a:p>
          <a:p>
            <a:r>
              <a:rPr lang="en-US" dirty="0" smtClean="0"/>
              <a:t>This lesson examines how the right to vote has been expanded since 1787 to now include almost all citizens 18 yrs. of age or older. </a:t>
            </a:r>
            <a:endParaRPr lang="en-US" dirty="0"/>
          </a:p>
        </p:txBody>
      </p:sp>
      <p:sp>
        <p:nvSpPr>
          <p:cNvPr id="3" name="Title 2"/>
          <p:cNvSpPr>
            <a:spLocks noGrp="1"/>
          </p:cNvSpPr>
          <p:nvPr>
            <p:ph type="title"/>
          </p:nvPr>
        </p:nvSpPr>
        <p:spPr/>
        <p:txBody>
          <a:bodyPr/>
          <a:lstStyle/>
          <a:p>
            <a:r>
              <a:rPr lang="en-US" dirty="0" smtClean="0"/>
              <a:t>Purpose</a:t>
            </a:r>
            <a:endParaRPr 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28600" y="1143000"/>
            <a:ext cx="8458200" cy="4864291"/>
          </a:xfrm>
        </p:spPr>
        <p:txBody>
          <a:bodyPr/>
          <a:lstStyle/>
          <a:p>
            <a:endParaRPr lang="en-US" i="1" dirty="0" smtClean="0"/>
          </a:p>
          <a:p>
            <a:r>
              <a:rPr lang="en-US" i="1" dirty="0" smtClean="0"/>
              <a:t>Describe the extension of the franchise as a result of changes in voting laws, amendments to the Constitution, and Supreme Court decisions. </a:t>
            </a:r>
          </a:p>
          <a:p>
            <a:r>
              <a:rPr lang="en-US" i="1" dirty="0" smtClean="0"/>
              <a:t>Evaluate, take and defend positions on how extending the right to vote is related to fundamental ideas and principles of American constitutional </a:t>
            </a:r>
            <a:r>
              <a:rPr lang="en-US" i="1" dirty="0" err="1" smtClean="0"/>
              <a:t>gov’t</a:t>
            </a:r>
            <a:r>
              <a:rPr lang="en-US" i="1" dirty="0" smtClean="0"/>
              <a:t>. </a:t>
            </a:r>
            <a:endParaRPr lang="en-US" i="1" dirty="0"/>
          </a:p>
        </p:txBody>
      </p:sp>
      <p:sp>
        <p:nvSpPr>
          <p:cNvPr id="4" name="Title 3"/>
          <p:cNvSpPr>
            <a:spLocks noGrp="1"/>
          </p:cNvSpPr>
          <p:nvPr>
            <p:ph type="title"/>
          </p:nvPr>
        </p:nvSpPr>
        <p:spPr>
          <a:xfrm>
            <a:off x="381000" y="0"/>
            <a:ext cx="8229600" cy="1143000"/>
          </a:xfrm>
        </p:spPr>
        <p:txBody>
          <a:bodyPr/>
          <a:lstStyle/>
          <a:p>
            <a:r>
              <a:rPr lang="en-US" dirty="0" smtClean="0"/>
              <a:t>Objectives</a:t>
            </a:r>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8229600" cy="1143000"/>
          </a:xfrm>
        </p:spPr>
        <p:txBody>
          <a:bodyPr/>
          <a:lstStyle/>
          <a:p>
            <a:r>
              <a:rPr lang="en-US" dirty="0" smtClean="0"/>
              <a:t>Terms to Know</a:t>
            </a:r>
            <a:endParaRPr lang="en-US" dirty="0"/>
          </a:p>
        </p:txBody>
      </p:sp>
      <p:sp>
        <p:nvSpPr>
          <p:cNvPr id="4" name="Content Placeholder 3"/>
          <p:cNvSpPr>
            <a:spLocks noGrp="1"/>
          </p:cNvSpPr>
          <p:nvPr>
            <p:ph idx="1"/>
          </p:nvPr>
        </p:nvSpPr>
        <p:spPr/>
        <p:txBody>
          <a:bodyPr>
            <a:normAutofit/>
          </a:bodyPr>
          <a:lstStyle/>
          <a:p>
            <a:r>
              <a:rPr lang="en-US" b="1" dirty="0" smtClean="0"/>
              <a:t>enfranchisement</a:t>
            </a:r>
            <a:r>
              <a:rPr lang="en-US" dirty="0" smtClean="0"/>
              <a:t> </a:t>
            </a:r>
          </a:p>
          <a:p>
            <a:pPr lvl="1"/>
            <a:r>
              <a:rPr lang="en-US" dirty="0" smtClean="0"/>
              <a:t>Giving the right to vote to a person or category of persons.</a:t>
            </a:r>
          </a:p>
          <a:p>
            <a:pPr lvl="1">
              <a:buNone/>
            </a:pPr>
            <a:r>
              <a:rPr lang="en-US" dirty="0" smtClean="0"/>
              <a:t> </a:t>
            </a:r>
          </a:p>
          <a:p>
            <a:r>
              <a:rPr lang="en-US" b="1" dirty="0" smtClean="0"/>
              <a:t>franchise</a:t>
            </a:r>
            <a:r>
              <a:rPr lang="en-US" dirty="0" smtClean="0"/>
              <a:t> </a:t>
            </a:r>
          </a:p>
          <a:p>
            <a:pPr lvl="1"/>
            <a:r>
              <a:rPr lang="en-US" dirty="0" smtClean="0"/>
              <a:t>A right or privilege. In the context of American politics, it means the right to vote. </a:t>
            </a:r>
          </a:p>
          <a:p>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Representative </a:t>
            </a:r>
            <a:r>
              <a:rPr lang="en-US" dirty="0" err="1" smtClean="0"/>
              <a:t>gov’t</a:t>
            </a:r>
            <a:r>
              <a:rPr lang="en-US" dirty="0" smtClean="0"/>
              <a:t> based upon principle that people have a say in determining who makes, executes, and judges the law. </a:t>
            </a:r>
          </a:p>
          <a:p>
            <a:r>
              <a:rPr lang="en-US" dirty="0" smtClean="0"/>
              <a:t>Voting most basic means of participation. </a:t>
            </a:r>
          </a:p>
          <a:p>
            <a:r>
              <a:rPr lang="en-US" dirty="0" smtClean="0"/>
              <a:t>Although colonial America had property requirements, franchise generous compared with Britain. </a:t>
            </a:r>
          </a:p>
          <a:p>
            <a:r>
              <a:rPr lang="en-US" dirty="0" smtClean="0"/>
              <a:t>However, whole classes remained excluded. </a:t>
            </a:r>
          </a:p>
          <a:p>
            <a:pPr lvl="1"/>
            <a:r>
              <a:rPr lang="en-US" dirty="0" smtClean="0"/>
              <a:t>Women, natives, religious minorities, slaves…</a:t>
            </a:r>
          </a:p>
          <a:p>
            <a:endParaRPr lang="en-US" dirty="0" smtClean="0"/>
          </a:p>
        </p:txBody>
      </p:sp>
      <p:sp>
        <p:nvSpPr>
          <p:cNvPr id="3" name="Title 2"/>
          <p:cNvSpPr>
            <a:spLocks noGrp="1"/>
          </p:cNvSpPr>
          <p:nvPr>
            <p:ph type="title"/>
          </p:nvPr>
        </p:nvSpPr>
        <p:spPr/>
        <p:txBody>
          <a:bodyPr>
            <a:normAutofit fontScale="90000"/>
          </a:bodyPr>
          <a:lstStyle/>
          <a:p>
            <a:r>
              <a:rPr lang="en-US" dirty="0" smtClean="0"/>
              <a:t>Importance of American </a:t>
            </a:r>
            <a:r>
              <a:rPr lang="en-US" dirty="0" err="1" smtClean="0"/>
              <a:t>Enfrachisement</a:t>
            </a:r>
            <a:endParaRPr 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295400"/>
            <a:ext cx="8229600" cy="4525963"/>
          </a:xfrm>
        </p:spPr>
        <p:txBody>
          <a:bodyPr/>
          <a:lstStyle/>
          <a:p>
            <a:r>
              <a:rPr lang="en-US" dirty="0" smtClean="0"/>
              <a:t>Framers could not agree, so left power with the States. </a:t>
            </a:r>
          </a:p>
          <a:p>
            <a:r>
              <a:rPr lang="en-US" dirty="0" smtClean="0"/>
              <a:t>NJ (1776)</a:t>
            </a:r>
          </a:p>
          <a:p>
            <a:pPr lvl="1"/>
            <a:r>
              <a:rPr lang="en-US" dirty="0" smtClean="0"/>
              <a:t>All inhabitants who met property / residency (including women &amp; African Americans)</a:t>
            </a:r>
          </a:p>
          <a:p>
            <a:pPr lvl="1"/>
            <a:r>
              <a:rPr lang="en-US" dirty="0" smtClean="0"/>
              <a:t>However, those groups were later disenfranchised in 1800s.</a:t>
            </a:r>
          </a:p>
        </p:txBody>
      </p:sp>
      <p:sp>
        <p:nvSpPr>
          <p:cNvPr id="3" name="Title 2"/>
          <p:cNvSpPr>
            <a:spLocks noGrp="1"/>
          </p:cNvSpPr>
          <p:nvPr>
            <p:ph type="title"/>
          </p:nvPr>
        </p:nvSpPr>
        <p:spPr/>
        <p:txBody>
          <a:bodyPr/>
          <a:lstStyle/>
          <a:p>
            <a:r>
              <a:rPr lang="en-US" dirty="0" smtClean="0"/>
              <a:t>Early American Suffrage</a:t>
            </a:r>
            <a:endParaRPr lang="en-US" dirty="0"/>
          </a:p>
        </p:txBody>
      </p:sp>
      <p:pic>
        <p:nvPicPr>
          <p:cNvPr id="6146" name="Picture 2" descr="http://www.teachingamericanhistory.org/convention/images/glanzman-s.jpg"/>
          <p:cNvPicPr>
            <a:picLocks noChangeAspect="1" noChangeArrowheads="1"/>
          </p:cNvPicPr>
          <p:nvPr/>
        </p:nvPicPr>
        <p:blipFill>
          <a:blip r:embed="rId2" cstate="print"/>
          <a:srcRect/>
          <a:stretch>
            <a:fillRect/>
          </a:stretch>
        </p:blipFill>
        <p:spPr bwMode="auto">
          <a:xfrm>
            <a:off x="4495800" y="3810000"/>
            <a:ext cx="4499043" cy="28194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7800"/>
            <a:ext cx="5715000" cy="4525963"/>
          </a:xfrm>
        </p:spPr>
        <p:txBody>
          <a:bodyPr/>
          <a:lstStyle/>
          <a:p>
            <a:r>
              <a:rPr lang="en-US" dirty="0" smtClean="0"/>
              <a:t>White Men</a:t>
            </a:r>
          </a:p>
          <a:p>
            <a:pPr lvl="1"/>
            <a:r>
              <a:rPr lang="en-US" dirty="0" smtClean="0"/>
              <a:t>Many leaders (J. Adams) feared mob rule would erupt w/o property rights.</a:t>
            </a:r>
          </a:p>
          <a:p>
            <a:pPr lvl="1"/>
            <a:r>
              <a:rPr lang="en-US" dirty="0" smtClean="0"/>
              <a:t>Western states lead reform to abolish prop requirements in early 1800s (to attract settlers) </a:t>
            </a:r>
          </a:p>
          <a:p>
            <a:pPr lvl="1"/>
            <a:r>
              <a:rPr lang="en-US" dirty="0" smtClean="0"/>
              <a:t>Following Mexican-American War and Texas Annexation, suffrage granted to free Mexicans.  However, violence and fraud deny many their rights. </a:t>
            </a:r>
            <a:endParaRPr lang="en-US" dirty="0"/>
          </a:p>
        </p:txBody>
      </p:sp>
      <p:sp>
        <p:nvSpPr>
          <p:cNvPr id="3" name="Title 2"/>
          <p:cNvSpPr>
            <a:spLocks noGrp="1"/>
          </p:cNvSpPr>
          <p:nvPr>
            <p:ph type="title"/>
          </p:nvPr>
        </p:nvSpPr>
        <p:spPr/>
        <p:txBody>
          <a:bodyPr/>
          <a:lstStyle/>
          <a:p>
            <a:r>
              <a:rPr lang="en-US" dirty="0" smtClean="0"/>
              <a:t>Expansion of Suffrage</a:t>
            </a:r>
            <a:endParaRPr lang="en-US" dirty="0"/>
          </a:p>
        </p:txBody>
      </p:sp>
      <p:pic>
        <p:nvPicPr>
          <p:cNvPr id="5122" name="Picture 2" descr="http://www.archives.gov/exhibits/treasures_of_congress/Images/page_4/17b.jpg"/>
          <p:cNvPicPr>
            <a:picLocks noChangeAspect="1" noChangeArrowheads="1"/>
          </p:cNvPicPr>
          <p:nvPr/>
        </p:nvPicPr>
        <p:blipFill>
          <a:blip r:embed="rId2" cstate="print"/>
          <a:srcRect/>
          <a:stretch>
            <a:fillRect/>
          </a:stretch>
        </p:blipFill>
        <p:spPr bwMode="auto">
          <a:xfrm>
            <a:off x="6019800" y="1676400"/>
            <a:ext cx="2850647" cy="3962400"/>
          </a:xfrm>
          <a:prstGeom prst="rect">
            <a:avLst/>
          </a:prstGeom>
          <a:noFill/>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371600"/>
            <a:ext cx="8229600" cy="4525963"/>
          </a:xfrm>
        </p:spPr>
        <p:txBody>
          <a:bodyPr/>
          <a:lstStyle/>
          <a:p>
            <a:r>
              <a:rPr lang="en-US" dirty="0" smtClean="0"/>
              <a:t>African American Men</a:t>
            </a:r>
          </a:p>
          <a:p>
            <a:pPr lvl="1"/>
            <a:r>
              <a:rPr lang="en-US" dirty="0" smtClean="0"/>
              <a:t>15</a:t>
            </a:r>
            <a:r>
              <a:rPr lang="en-US" baseline="30000" dirty="0" smtClean="0"/>
              <a:t>th</a:t>
            </a:r>
            <a:r>
              <a:rPr lang="en-US" dirty="0" smtClean="0"/>
              <a:t> Amendment (1870) grants voting rights to African Americans, but literacy tests, poll taxes, and grandfather clause bar many from voting.</a:t>
            </a:r>
          </a:p>
          <a:p>
            <a:pPr lvl="1"/>
            <a:r>
              <a:rPr lang="en-US" dirty="0" smtClean="0"/>
              <a:t>Almost a century passes until the civil rights movement galvanized national support to end voting discrimination. </a:t>
            </a:r>
            <a:endParaRPr lang="en-US" dirty="0"/>
          </a:p>
        </p:txBody>
      </p:sp>
      <p:sp>
        <p:nvSpPr>
          <p:cNvPr id="3" name="Title 2"/>
          <p:cNvSpPr>
            <a:spLocks noGrp="1"/>
          </p:cNvSpPr>
          <p:nvPr>
            <p:ph type="title"/>
          </p:nvPr>
        </p:nvSpPr>
        <p:spPr/>
        <p:txBody>
          <a:bodyPr/>
          <a:lstStyle/>
          <a:p>
            <a:r>
              <a:rPr lang="en-US" dirty="0" smtClean="0"/>
              <a:t>Expansion of Suffrage</a:t>
            </a:r>
            <a:endParaRPr lang="en-US" dirty="0"/>
          </a:p>
        </p:txBody>
      </p:sp>
      <p:pic>
        <p:nvPicPr>
          <p:cNvPr id="4098" name="Picture 2" descr="http://www.blackpast.org/files/blackpast_images/Freedmen_Voting__South_Carolina__1868.jpg"/>
          <p:cNvPicPr>
            <a:picLocks noChangeAspect="1" noChangeArrowheads="1"/>
          </p:cNvPicPr>
          <p:nvPr/>
        </p:nvPicPr>
        <p:blipFill>
          <a:blip r:embed="rId2" cstate="print"/>
          <a:srcRect/>
          <a:stretch>
            <a:fillRect/>
          </a:stretch>
        </p:blipFill>
        <p:spPr bwMode="auto">
          <a:xfrm>
            <a:off x="4953000" y="3810000"/>
            <a:ext cx="4000500" cy="280035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762000"/>
            <a:ext cx="8991600" cy="5181600"/>
          </a:xfrm>
        </p:spPr>
        <p:txBody>
          <a:bodyPr>
            <a:normAutofit lnSpcReduction="10000"/>
          </a:bodyPr>
          <a:lstStyle/>
          <a:p>
            <a:r>
              <a:rPr lang="en-US" dirty="0" smtClean="0"/>
              <a:t>Women</a:t>
            </a:r>
          </a:p>
          <a:p>
            <a:pPr lvl="2"/>
            <a:r>
              <a:rPr lang="en-US" dirty="0" smtClean="0"/>
              <a:t>Mid 18</a:t>
            </a:r>
            <a:r>
              <a:rPr lang="en-US" baseline="30000" dirty="0" smtClean="0"/>
              <a:t>th</a:t>
            </a:r>
            <a:r>
              <a:rPr lang="en-US" dirty="0" smtClean="0"/>
              <a:t> c. abolitionist and women suffrage movement closely links. </a:t>
            </a:r>
          </a:p>
          <a:p>
            <a:pPr lvl="2"/>
            <a:r>
              <a:rPr lang="en-US" dirty="0" smtClean="0"/>
              <a:t>Stanton’s Seneca Falls Declaration of Sentiments echoes Jefferson’s Declaration (‘48)</a:t>
            </a:r>
          </a:p>
          <a:p>
            <a:pPr lvl="2"/>
            <a:r>
              <a:rPr lang="en-US" dirty="0" smtClean="0"/>
              <a:t>Suzan B. Anthony &amp; others point to section 1 of 14</a:t>
            </a:r>
            <a:r>
              <a:rPr lang="en-US" baseline="30000" dirty="0" smtClean="0"/>
              <a:t>th</a:t>
            </a:r>
            <a:r>
              <a:rPr lang="en-US" dirty="0" smtClean="0"/>
              <a:t> claiming that as citizens they should have suffrage</a:t>
            </a:r>
          </a:p>
          <a:p>
            <a:pPr lvl="2"/>
            <a:r>
              <a:rPr lang="en-US" i="1" dirty="0" smtClean="0"/>
              <a:t>Minor v. </a:t>
            </a:r>
            <a:r>
              <a:rPr lang="en-US" i="1" dirty="0" err="1" smtClean="0"/>
              <a:t>Happersett</a:t>
            </a:r>
            <a:r>
              <a:rPr lang="en-US" i="1" dirty="0" smtClean="0"/>
              <a:t> (‘75)  </a:t>
            </a:r>
            <a:r>
              <a:rPr lang="en-US" dirty="0" smtClean="0"/>
              <a:t>Ruled that citizenship does not automatically grant suffrage. </a:t>
            </a:r>
          </a:p>
          <a:p>
            <a:pPr lvl="2"/>
            <a:r>
              <a:rPr lang="en-US" dirty="0" smtClean="0"/>
              <a:t>WY leads western states </a:t>
            </a:r>
          </a:p>
          <a:p>
            <a:pPr lvl="2">
              <a:buNone/>
            </a:pPr>
            <a:r>
              <a:rPr lang="en-US" dirty="0" smtClean="0"/>
              <a:t>  expansion of women’s suffrage</a:t>
            </a:r>
          </a:p>
          <a:p>
            <a:pPr lvl="2"/>
            <a:r>
              <a:rPr lang="en-US" dirty="0" smtClean="0"/>
              <a:t>Following WWI and mass</a:t>
            </a:r>
          </a:p>
          <a:p>
            <a:pPr lvl="2">
              <a:buNone/>
            </a:pPr>
            <a:r>
              <a:rPr lang="en-US" dirty="0" smtClean="0"/>
              <a:t>   demonstrations, 19</a:t>
            </a:r>
            <a:r>
              <a:rPr lang="en-US" baseline="30000" dirty="0" smtClean="0"/>
              <a:t>th</a:t>
            </a:r>
            <a:endParaRPr lang="en-US" dirty="0" smtClean="0"/>
          </a:p>
          <a:p>
            <a:pPr lvl="2">
              <a:buNone/>
            </a:pPr>
            <a:r>
              <a:rPr lang="en-US" dirty="0" smtClean="0"/>
              <a:t>   Amendment guaranties </a:t>
            </a:r>
          </a:p>
          <a:p>
            <a:pPr lvl="2">
              <a:buNone/>
            </a:pPr>
            <a:r>
              <a:rPr lang="en-US" dirty="0" smtClean="0"/>
              <a:t>   franchise for women</a:t>
            </a:r>
          </a:p>
        </p:txBody>
      </p:sp>
      <p:sp>
        <p:nvSpPr>
          <p:cNvPr id="3" name="Title 2"/>
          <p:cNvSpPr>
            <a:spLocks noGrp="1"/>
          </p:cNvSpPr>
          <p:nvPr>
            <p:ph type="title"/>
          </p:nvPr>
        </p:nvSpPr>
        <p:spPr>
          <a:xfrm>
            <a:off x="457200" y="0"/>
            <a:ext cx="8229600" cy="1143000"/>
          </a:xfrm>
        </p:spPr>
        <p:txBody>
          <a:bodyPr/>
          <a:lstStyle/>
          <a:p>
            <a:r>
              <a:rPr lang="en-US" dirty="0" smtClean="0"/>
              <a:t>Expansion of Suffrage</a:t>
            </a:r>
            <a:endParaRPr lang="en-US" dirty="0"/>
          </a:p>
        </p:txBody>
      </p:sp>
      <p:pic>
        <p:nvPicPr>
          <p:cNvPr id="3074" name="Picture 2" descr="http://farm3.static.flickr.com/2655/4058616155_26cfabeed5.jpg"/>
          <p:cNvPicPr>
            <a:picLocks noChangeAspect="1" noChangeArrowheads="1"/>
          </p:cNvPicPr>
          <p:nvPr/>
        </p:nvPicPr>
        <p:blipFill>
          <a:blip r:embed="rId2" cstate="print"/>
          <a:srcRect/>
          <a:stretch>
            <a:fillRect/>
          </a:stretch>
        </p:blipFill>
        <p:spPr bwMode="auto">
          <a:xfrm>
            <a:off x="5257800" y="3657600"/>
            <a:ext cx="3657600" cy="290291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686800" cy="4919472"/>
          </a:xfrm>
        </p:spPr>
        <p:txBody>
          <a:bodyPr>
            <a:normAutofit/>
          </a:bodyPr>
          <a:lstStyle/>
          <a:p>
            <a:r>
              <a:rPr lang="en-US" b="1" dirty="0" smtClean="0"/>
              <a:t>Amendment</a:t>
            </a:r>
            <a:r>
              <a:rPr lang="en-US" dirty="0" smtClean="0"/>
              <a:t> </a:t>
            </a:r>
          </a:p>
          <a:p>
            <a:pPr lvl="1"/>
            <a:r>
              <a:rPr lang="en-US" dirty="0" smtClean="0"/>
              <a:t>A change in or addition to a legal document. </a:t>
            </a:r>
          </a:p>
          <a:p>
            <a:pPr lvl="1">
              <a:buNone/>
            </a:pPr>
            <a:endParaRPr lang="en-US" dirty="0" smtClean="0"/>
          </a:p>
          <a:p>
            <a:r>
              <a:rPr lang="en-US" b="1" dirty="0" smtClean="0"/>
              <a:t>Judicial Review</a:t>
            </a:r>
            <a:r>
              <a:rPr lang="en-US" dirty="0" smtClean="0"/>
              <a:t> </a:t>
            </a:r>
          </a:p>
          <a:p>
            <a:pPr lvl="1"/>
            <a:r>
              <a:rPr lang="en-US" dirty="0" smtClean="0"/>
              <a:t>The power of the courts to declare laws and actions of the local and state governments or the national government invalid if they are found to contradict the U.S. Constitution. </a:t>
            </a:r>
          </a:p>
          <a:p>
            <a:endParaRPr lang="en-US" dirty="0">
              <a:solidFill>
                <a:schemeClr val="tx2">
                  <a:lumMod val="75000"/>
                </a:schemeClr>
              </a:solidFill>
            </a:endParaRPr>
          </a:p>
        </p:txBody>
      </p:sp>
      <p:sp>
        <p:nvSpPr>
          <p:cNvPr id="3" name="Title 2"/>
          <p:cNvSpPr>
            <a:spLocks noGrp="1"/>
          </p:cNvSpPr>
          <p:nvPr>
            <p:ph type="title"/>
          </p:nvPr>
        </p:nvSpPr>
        <p:spPr/>
        <p:txBody>
          <a:bodyPr/>
          <a:lstStyle/>
          <a:p>
            <a:r>
              <a:rPr lang="en-US" dirty="0" smtClean="0"/>
              <a:t>Terms to Know</a:t>
            </a:r>
            <a:endParaRPr 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14400"/>
            <a:ext cx="9144000" cy="4525963"/>
          </a:xfrm>
        </p:spPr>
        <p:txBody>
          <a:bodyPr/>
          <a:lstStyle/>
          <a:p>
            <a:r>
              <a:rPr lang="en-US" dirty="0" smtClean="0"/>
              <a:t>Native Americans </a:t>
            </a:r>
          </a:p>
          <a:p>
            <a:pPr lvl="1"/>
            <a:r>
              <a:rPr lang="en-US" dirty="0" smtClean="0"/>
              <a:t>Originally, Native Americans not considered citizens</a:t>
            </a:r>
          </a:p>
          <a:p>
            <a:pPr lvl="1"/>
            <a:r>
              <a:rPr lang="en-US" dirty="0" smtClean="0"/>
              <a:t>Considered “foreigners” and often treated as enemies</a:t>
            </a:r>
          </a:p>
          <a:p>
            <a:pPr lvl="1"/>
            <a:r>
              <a:rPr lang="en-US" dirty="0" smtClean="0"/>
              <a:t>Dawes Act (‘87) extends citizenship if give up tribal affiliations (attempt to undermine tribal culture)</a:t>
            </a:r>
          </a:p>
          <a:p>
            <a:pPr lvl="1"/>
            <a:r>
              <a:rPr lang="en-US" dirty="0" smtClean="0"/>
              <a:t>Indian Citizenship Act (’24) extends franchise to all natives with expectation that tribal </a:t>
            </a:r>
            <a:r>
              <a:rPr lang="en-US" dirty="0" err="1" smtClean="0"/>
              <a:t>gov’ts</a:t>
            </a:r>
            <a:r>
              <a:rPr lang="en-US" dirty="0" smtClean="0"/>
              <a:t> would whither and natives would assimilate into “mainstream”</a:t>
            </a:r>
          </a:p>
          <a:p>
            <a:pPr lvl="1"/>
            <a:r>
              <a:rPr lang="en-US" dirty="0" smtClean="0"/>
              <a:t>Enforcement lacking until</a:t>
            </a:r>
          </a:p>
          <a:p>
            <a:pPr lvl="1">
              <a:buNone/>
            </a:pPr>
            <a:r>
              <a:rPr lang="en-US" dirty="0" smtClean="0"/>
              <a:t>   passage of 24</a:t>
            </a:r>
            <a:r>
              <a:rPr lang="en-US" baseline="30000" dirty="0" smtClean="0"/>
              <a:t>th</a:t>
            </a:r>
            <a:r>
              <a:rPr lang="en-US" dirty="0" smtClean="0"/>
              <a:t> (bans poll taxes) </a:t>
            </a:r>
          </a:p>
          <a:p>
            <a:pPr lvl="1">
              <a:buNone/>
            </a:pPr>
            <a:r>
              <a:rPr lang="en-US" dirty="0" smtClean="0"/>
              <a:t>   and Voting Rights Act (‘64)</a:t>
            </a:r>
          </a:p>
          <a:p>
            <a:pPr lvl="1"/>
            <a:endParaRPr lang="en-US" dirty="0"/>
          </a:p>
        </p:txBody>
      </p:sp>
      <p:sp>
        <p:nvSpPr>
          <p:cNvPr id="3" name="Title 2"/>
          <p:cNvSpPr>
            <a:spLocks noGrp="1"/>
          </p:cNvSpPr>
          <p:nvPr>
            <p:ph type="title"/>
          </p:nvPr>
        </p:nvSpPr>
        <p:spPr>
          <a:xfrm>
            <a:off x="381000" y="0"/>
            <a:ext cx="8229600" cy="1143000"/>
          </a:xfrm>
        </p:spPr>
        <p:txBody>
          <a:bodyPr/>
          <a:lstStyle/>
          <a:p>
            <a:r>
              <a:rPr lang="en-US" dirty="0" smtClean="0"/>
              <a:t>Expansion of Suffrage</a:t>
            </a:r>
            <a:endParaRPr lang="en-US" dirty="0"/>
          </a:p>
        </p:txBody>
      </p:sp>
      <p:pic>
        <p:nvPicPr>
          <p:cNvPr id="2050" name="Picture 2" descr="File:1924 Indian Citizenship Act.jpg"/>
          <p:cNvPicPr>
            <a:picLocks noChangeAspect="1" noChangeArrowheads="1"/>
          </p:cNvPicPr>
          <p:nvPr/>
        </p:nvPicPr>
        <p:blipFill>
          <a:blip r:embed="rId2" cstate="print"/>
          <a:srcRect/>
          <a:stretch>
            <a:fillRect/>
          </a:stretch>
        </p:blipFill>
        <p:spPr bwMode="auto">
          <a:xfrm>
            <a:off x="5562600" y="4046389"/>
            <a:ext cx="3581400" cy="2811611"/>
          </a:xfrm>
          <a:prstGeom prst="rect">
            <a:avLst/>
          </a:prstGeom>
          <a:noFill/>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371601"/>
            <a:ext cx="8839200" cy="4114800"/>
          </a:xfrm>
        </p:spPr>
        <p:txBody>
          <a:bodyPr>
            <a:normAutofit lnSpcReduction="10000"/>
          </a:bodyPr>
          <a:lstStyle/>
          <a:p>
            <a:r>
              <a:rPr lang="en-US" dirty="0" smtClean="0"/>
              <a:t>18 Year Olds</a:t>
            </a:r>
          </a:p>
          <a:p>
            <a:pPr lvl="1"/>
            <a:r>
              <a:rPr lang="en-US" dirty="0" smtClean="0"/>
              <a:t>By ‘70, only 3 states granted suffrage to those under age 21</a:t>
            </a:r>
          </a:p>
          <a:p>
            <a:pPr lvl="1"/>
            <a:r>
              <a:rPr lang="en-US" dirty="0" smtClean="0"/>
              <a:t>Facing protests over Vietnam, Congress amends Voting Rights Act to ensure suffrage for 18 yr olds</a:t>
            </a:r>
          </a:p>
          <a:p>
            <a:pPr lvl="1"/>
            <a:r>
              <a:rPr lang="en-US" dirty="0" smtClean="0"/>
              <a:t>Oregon v. Mitchell (‘70) – rules that Congress could regulate voting age in national elections but not state elections. </a:t>
            </a:r>
          </a:p>
          <a:p>
            <a:pPr lvl="1"/>
            <a:r>
              <a:rPr lang="en-US" dirty="0" smtClean="0"/>
              <a:t> In response, 26</a:t>
            </a:r>
            <a:r>
              <a:rPr lang="en-US" baseline="30000" dirty="0" smtClean="0"/>
              <a:t>th</a:t>
            </a:r>
            <a:r>
              <a:rPr lang="en-US" dirty="0" smtClean="0"/>
              <a:t> Amendment passed prohibited all governments from denying voting rights of citizens age 18 or older. </a:t>
            </a:r>
            <a:endParaRPr lang="en-US" dirty="0"/>
          </a:p>
        </p:txBody>
      </p:sp>
      <p:sp>
        <p:nvSpPr>
          <p:cNvPr id="3" name="Title 2"/>
          <p:cNvSpPr>
            <a:spLocks noGrp="1"/>
          </p:cNvSpPr>
          <p:nvPr>
            <p:ph type="title"/>
          </p:nvPr>
        </p:nvSpPr>
        <p:spPr/>
        <p:txBody>
          <a:bodyPr/>
          <a:lstStyle/>
          <a:p>
            <a:r>
              <a:rPr lang="en-US" dirty="0" smtClean="0"/>
              <a:t>Expansion of Suffrage</a:t>
            </a:r>
            <a:endParaRPr lang="en-US" dirty="0"/>
          </a:p>
        </p:txBody>
      </p:sp>
      <p:pic>
        <p:nvPicPr>
          <p:cNvPr id="1026" name="Picture 2" descr="http://www.shapethefuture.org/features/images/youthvote.jpg"/>
          <p:cNvPicPr>
            <a:picLocks noChangeAspect="1" noChangeArrowheads="1"/>
          </p:cNvPicPr>
          <p:nvPr/>
        </p:nvPicPr>
        <p:blipFill>
          <a:blip r:embed="rId2" cstate="print"/>
          <a:srcRect/>
          <a:stretch>
            <a:fillRect/>
          </a:stretch>
        </p:blipFill>
        <p:spPr bwMode="auto">
          <a:xfrm>
            <a:off x="5181600" y="5029200"/>
            <a:ext cx="4031998" cy="18288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447800"/>
            <a:ext cx="8153400" cy="4525963"/>
          </a:xfrm>
        </p:spPr>
        <p:txBody>
          <a:bodyPr/>
          <a:lstStyle/>
          <a:p>
            <a:r>
              <a:rPr lang="en-US" dirty="0" smtClean="0"/>
              <a:t>Founders recognized that society &amp; conditions would change over time. </a:t>
            </a:r>
          </a:p>
          <a:p>
            <a:r>
              <a:rPr lang="en-US" dirty="0" smtClean="0"/>
              <a:t>The Constitution is difficult to amend</a:t>
            </a:r>
          </a:p>
          <a:p>
            <a:pPr lvl="1"/>
            <a:r>
              <a:rPr lang="en-US" dirty="0" smtClean="0"/>
              <a:t>2/3 of Congress to Propose, ¾ of States to Amend</a:t>
            </a:r>
          </a:p>
          <a:p>
            <a:r>
              <a:rPr lang="en-US" dirty="0" smtClean="0"/>
              <a:t>Over 10,000 have been introduced to Congress</a:t>
            </a:r>
          </a:p>
          <a:p>
            <a:r>
              <a:rPr lang="en-US" dirty="0" smtClean="0"/>
              <a:t>Only 33 were officially proposed</a:t>
            </a:r>
          </a:p>
          <a:p>
            <a:r>
              <a:rPr lang="en-US" dirty="0" smtClean="0"/>
              <a:t>Of 33, only 27 ratified</a:t>
            </a:r>
            <a:endParaRPr lang="en-US" dirty="0"/>
          </a:p>
        </p:txBody>
      </p:sp>
      <p:sp>
        <p:nvSpPr>
          <p:cNvPr id="3" name="Title 2"/>
          <p:cNvSpPr>
            <a:spLocks noGrp="1"/>
          </p:cNvSpPr>
          <p:nvPr>
            <p:ph type="title"/>
          </p:nvPr>
        </p:nvSpPr>
        <p:spPr/>
        <p:txBody>
          <a:bodyPr>
            <a:normAutofit fontScale="90000"/>
          </a:bodyPr>
          <a:lstStyle/>
          <a:p>
            <a:r>
              <a:rPr lang="en-US" dirty="0" smtClean="0"/>
              <a:t>How and Why the Framers Devised an Amendment Process</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6637</TotalTime>
  <Words>4742</Words>
  <Application>Microsoft Office PowerPoint</Application>
  <PresentationFormat>On-screen Show (4:3)</PresentationFormat>
  <Paragraphs>538</Paragraphs>
  <Slides>81</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81</vt:i4>
      </vt:variant>
    </vt:vector>
  </HeadingPairs>
  <TitlesOfParts>
    <vt:vector size="88" baseType="lpstr">
      <vt:lpstr>Calibri</vt:lpstr>
      <vt:lpstr>Lucida Sans Unicode</vt:lpstr>
      <vt:lpstr>Times New Roman</vt:lpstr>
      <vt:lpstr>Verdana</vt:lpstr>
      <vt:lpstr>Wingdings 2</vt:lpstr>
      <vt:lpstr>Wingdings 3</vt:lpstr>
      <vt:lpstr>Concourse</vt:lpstr>
      <vt:lpstr>PowerPoint Presentation</vt:lpstr>
      <vt:lpstr>Essential Question</vt:lpstr>
      <vt:lpstr>Unit Overview</vt:lpstr>
      <vt:lpstr>Unit 3 Purpose</vt:lpstr>
      <vt:lpstr>PowerPoint Presentation</vt:lpstr>
      <vt:lpstr>Purpose</vt:lpstr>
      <vt:lpstr>Objectives</vt:lpstr>
      <vt:lpstr>Terms to Know</vt:lpstr>
      <vt:lpstr>How and Why the Framers Devised an Amendment Process</vt:lpstr>
      <vt:lpstr>Types of Amendments</vt:lpstr>
      <vt:lpstr>PowerPoint Presentation</vt:lpstr>
      <vt:lpstr>PowerPoint Presentation</vt:lpstr>
      <vt:lpstr>Why a Bill of Rights was Proposed</vt:lpstr>
      <vt:lpstr>The Development of Judicial Review</vt:lpstr>
      <vt:lpstr>Controversy Over Judicial Review</vt:lpstr>
      <vt:lpstr>Premises of Judicial Review</vt:lpstr>
      <vt:lpstr>Arguments Against Judicial Review</vt:lpstr>
      <vt:lpstr>PowerPoint Presentation</vt:lpstr>
      <vt:lpstr>Purpose</vt:lpstr>
      <vt:lpstr>Objectives</vt:lpstr>
      <vt:lpstr>Terms to Know</vt:lpstr>
      <vt:lpstr>The Framers’ Thoughts on Political Parties</vt:lpstr>
      <vt:lpstr>The Development of Political Parties</vt:lpstr>
      <vt:lpstr>PowerPoint Presentation</vt:lpstr>
      <vt:lpstr>4. Alien &amp; Sedition Acts</vt:lpstr>
      <vt:lpstr>The Revolution of 1800 and its Aftermath</vt:lpstr>
      <vt:lpstr>PowerPoint Presentation</vt:lpstr>
      <vt:lpstr>Political Party Growth and Functions</vt:lpstr>
      <vt:lpstr>PowerPoint Presentation</vt:lpstr>
      <vt:lpstr>Political Parties Today</vt:lpstr>
      <vt:lpstr>Less Favorable Aspects…</vt:lpstr>
      <vt:lpstr>PowerPoint Presentation</vt:lpstr>
      <vt:lpstr>Purpose</vt:lpstr>
      <vt:lpstr>Objectives</vt:lpstr>
      <vt:lpstr>Terms to Know</vt:lpstr>
      <vt:lpstr>Constitutional Issues Lay Foundation for Civil War</vt:lpstr>
      <vt:lpstr>PowerPoint Presentation</vt:lpstr>
      <vt:lpstr>Fugitive Slave Law of 1850</vt:lpstr>
      <vt:lpstr>The Dred Scott Decision</vt:lpstr>
      <vt:lpstr>Secession &amp; Its Constitutionality</vt:lpstr>
      <vt:lpstr>PowerPoint Presentation</vt:lpstr>
      <vt:lpstr>PowerPoint Presentation</vt:lpstr>
      <vt:lpstr>The Constitutional Issues that Provoked War</vt:lpstr>
      <vt:lpstr>Emancipation Proclamation</vt:lpstr>
      <vt:lpstr>Constitutional Issues Resolved</vt:lpstr>
      <vt:lpstr>PowerPoint Presentation</vt:lpstr>
      <vt:lpstr>Weakening Public Support </vt:lpstr>
      <vt:lpstr>PowerPoint Presentation</vt:lpstr>
      <vt:lpstr>Purpose</vt:lpstr>
      <vt:lpstr>Objectives</vt:lpstr>
      <vt:lpstr>Terms to Know</vt:lpstr>
      <vt:lpstr>Due Process of the Law</vt:lpstr>
      <vt:lpstr>Due Process References in Constitution</vt:lpstr>
      <vt:lpstr>Procedural Due Process</vt:lpstr>
      <vt:lpstr>Procedural Rights in our Adversarial Legal System</vt:lpstr>
      <vt:lpstr>Inquisitorial System</vt:lpstr>
      <vt:lpstr>Substantive Due Process</vt:lpstr>
      <vt:lpstr>Indentifying Fundamental Rights</vt:lpstr>
      <vt:lpstr>The Doctrine of Incorporation</vt:lpstr>
      <vt:lpstr>Rights Not Incorporated</vt:lpstr>
      <vt:lpstr>PowerPoint Presentation</vt:lpstr>
      <vt:lpstr>Purpose</vt:lpstr>
      <vt:lpstr>Objectives</vt:lpstr>
      <vt:lpstr>Terms to Know</vt:lpstr>
      <vt:lpstr>“Equal Protection of the Laws”</vt:lpstr>
      <vt:lpstr>The “Separate But Equal” Doctrine</vt:lpstr>
      <vt:lpstr>Abandoning “Separate But Equal”</vt:lpstr>
      <vt:lpstr>Interpreting the Equal  Protection Clause</vt:lpstr>
      <vt:lpstr>Interpreting the Equal  Protection Clause</vt:lpstr>
      <vt:lpstr>Controversies Remain</vt:lpstr>
      <vt:lpstr>PowerPoint Presentation</vt:lpstr>
      <vt:lpstr>Purpose</vt:lpstr>
      <vt:lpstr>Objectives</vt:lpstr>
      <vt:lpstr>Terms to Know</vt:lpstr>
      <vt:lpstr>Importance of American Enfrachisement</vt:lpstr>
      <vt:lpstr>Early American Suffrage</vt:lpstr>
      <vt:lpstr>Expansion of Suffrage</vt:lpstr>
      <vt:lpstr>Expansion of Suffrage</vt:lpstr>
      <vt:lpstr>Expansion of Suffrage</vt:lpstr>
      <vt:lpstr>Expansion of Suffrage</vt:lpstr>
      <vt:lpstr>Expansion of Suffrage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tdriscoll</dc:creator>
  <cp:lastModifiedBy>Estlund, Linda</cp:lastModifiedBy>
  <cp:revision>69</cp:revision>
  <dcterms:created xsi:type="dcterms:W3CDTF">2008-11-26T14:28:51Z</dcterms:created>
  <dcterms:modified xsi:type="dcterms:W3CDTF">2017-11-14T19:13:31Z</dcterms:modified>
</cp:coreProperties>
</file>